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20" r:id="rId7"/>
    <p:sldMasterId id="2147484247" r:id="rId8"/>
  </p:sldMasterIdLst>
  <p:notesMasterIdLst>
    <p:notesMasterId r:id="rId32"/>
  </p:notesMasterIdLst>
  <p:handoutMasterIdLst>
    <p:handoutMasterId r:id="rId33"/>
  </p:handoutMasterIdLst>
  <p:sldIdLst>
    <p:sldId id="1163" r:id="rId9"/>
    <p:sldId id="1119" r:id="rId10"/>
    <p:sldId id="1318" r:id="rId11"/>
    <p:sldId id="1069" r:id="rId12"/>
    <p:sldId id="1320" r:id="rId13"/>
    <p:sldId id="1084" r:id="rId14"/>
    <p:sldId id="1322" r:id="rId15"/>
    <p:sldId id="1335" r:id="rId16"/>
    <p:sldId id="1336" r:id="rId17"/>
    <p:sldId id="1321" r:id="rId18"/>
    <p:sldId id="1198" r:id="rId19"/>
    <p:sldId id="1196" r:id="rId20"/>
    <p:sldId id="1197" r:id="rId21"/>
    <p:sldId id="1324" r:id="rId22"/>
    <p:sldId id="1325" r:id="rId23"/>
    <p:sldId id="1239" r:id="rId24"/>
    <p:sldId id="1315" r:id="rId25"/>
    <p:sldId id="1331" r:id="rId26"/>
    <p:sldId id="1332" r:id="rId27"/>
    <p:sldId id="1333" r:id="rId28"/>
    <p:sldId id="1334" r:id="rId29"/>
    <p:sldId id="1329" r:id="rId30"/>
    <p:sldId id="1118" r:id="rId31"/>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0CFEE-59CC-413C-A0F1-060B67C40390}">
          <p14:sldIdLst>
            <p14:sldId id="1163"/>
            <p14:sldId id="1119"/>
            <p14:sldId id="1318"/>
            <p14:sldId id="1069"/>
          </p14:sldIdLst>
        </p14:section>
        <p14:section name="integration" id="{BAB3A456-FC8F-4E4C-9545-A9A2FD557B98}">
          <p14:sldIdLst>
            <p14:sldId id="1320"/>
            <p14:sldId id="1084"/>
            <p14:sldId id="1322"/>
            <p14:sldId id="1335"/>
            <p14:sldId id="1336"/>
            <p14:sldId id="1321"/>
          </p14:sldIdLst>
        </p14:section>
        <p14:section name="BizTalk Server" id="{6074B411-9C24-4AE6-8EB9-2C92A55F3463}">
          <p14:sldIdLst>
            <p14:sldId id="1198"/>
            <p14:sldId id="1196"/>
            <p14:sldId id="1197"/>
            <p14:sldId id="1324"/>
            <p14:sldId id="1325"/>
            <p14:sldId id="1239"/>
          </p14:sldIdLst>
        </p14:section>
        <p14:section name="BizTalk Services" id="{587F7204-5A84-40A6-A7D9-22380A99AC87}">
          <p14:sldIdLst>
            <p14:sldId id="1315"/>
            <p14:sldId id="1331"/>
            <p14:sldId id="1332"/>
            <p14:sldId id="1333"/>
            <p14:sldId id="1334"/>
            <p14:sldId id="1329"/>
          </p14:sldIdLst>
        </p14:section>
        <p14:section name="Questions" id="{34695F5B-D214-43DF-BB22-7674387B4168}">
          <p14:sldIdLst>
            <p14:sldId id="1118"/>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B9B9B"/>
    <a:srgbClr val="FEA31E"/>
    <a:srgbClr val="808000"/>
    <a:srgbClr val="003399"/>
    <a:srgbClr val="1E1E1E"/>
    <a:srgbClr val="0072C6"/>
    <a:srgbClr val="A6D790"/>
    <a:srgbClr val="50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9" autoAdjust="0"/>
    <p:restoredTop sz="82406" autoAdjust="0"/>
  </p:normalViewPr>
  <p:slideViewPr>
    <p:cSldViewPr>
      <p:cViewPr varScale="1">
        <p:scale>
          <a:sx n="60" d="100"/>
          <a:sy n="60" d="100"/>
        </p:scale>
        <p:origin x="900" y="72"/>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howGuides="1">
      <p:cViewPr>
        <p:scale>
          <a:sx n="100" d="100"/>
          <a:sy n="100" d="100"/>
        </p:scale>
        <p:origin x="1842" y="-123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10/20/2014</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0358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11EDE1B-3F70-4AA4-82A6-157A7321BC48}"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4251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Para começar tenho</a:t>
            </a:r>
            <a:r>
              <a:rPr lang="pt-PT" baseline="0" dirty="0" smtClean="0"/>
              <a:t> de perguntar aqui quem sabe o que é o BizTalk Server?</a:t>
            </a:r>
          </a:p>
          <a:p>
            <a:endParaRPr lang="pt-PT" baseline="0" dirty="0" smtClean="0"/>
          </a:p>
          <a:p>
            <a:r>
              <a:rPr lang="pt-PT" baseline="0" dirty="0" smtClean="0"/>
              <a:t>Podíamos começar por definir o BizTalk, de uma forma simples, como um router/broker de mensagens</a:t>
            </a:r>
          </a:p>
          <a:p>
            <a:endParaRPr lang="pt-PT" baseline="0" dirty="0" smtClean="0"/>
          </a:p>
          <a:p>
            <a:r>
              <a:rPr lang="pt-PT" baseline="0" dirty="0" smtClean="0"/>
              <a:t>Para fazer uma analogia com o mundo real, como uma plataforma logística de troca de mercadorias.</a:t>
            </a:r>
          </a:p>
          <a:p>
            <a:r>
              <a:rPr lang="pt-PT" baseline="0" dirty="0" smtClean="0"/>
              <a:t>As matérias primas entram nas empresas, são armazenadas, processadas, transformadas e enviadas aos clientes. </a:t>
            </a:r>
          </a:p>
          <a:p>
            <a:endParaRPr lang="pt-PT" baseline="0" dirty="0" smtClean="0"/>
          </a:p>
          <a:p>
            <a:r>
              <a:rPr lang="pt-PT" baseline="0" dirty="0" smtClean="0"/>
              <a:t>E da mesma forma as mensagens electrónicas são…</a:t>
            </a:r>
            <a:endParaRPr lang="pt-PT" dirty="0" smtClean="0"/>
          </a:p>
          <a:p>
            <a:endParaRPr lang="pt-PT" dirty="0"/>
          </a:p>
        </p:txBody>
      </p:sp>
      <p:sp>
        <p:nvSpPr>
          <p:cNvPr id="4" name="Footer Placeholder 3"/>
          <p:cNvSpPr>
            <a:spLocks noGrp="1"/>
          </p:cNvSpPr>
          <p:nvPr>
            <p:ph type="ftr" sz="quarter" idx="10"/>
          </p:nvPr>
        </p:nvSpPr>
        <p:spPr/>
        <p:txBody>
          <a:bodyPr/>
          <a:lstStyle/>
          <a:p>
            <a:r>
              <a:rPr lang="en-US" dirty="0" err="1" smtClean="0"/>
              <a:t>lorem</a:t>
            </a:r>
            <a:r>
              <a:rPr lang="en-US" smtClean="0"/>
              <a:t>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12</a:t>
            </a:fld>
            <a:endParaRPr lang="en-US"/>
          </a:p>
        </p:txBody>
      </p:sp>
    </p:spTree>
    <p:extLst>
      <p:ext uri="{BB962C8B-B14F-4D97-AF65-F5344CB8AC3E}">
        <p14:creationId xmlns:p14="http://schemas.microsoft.com/office/powerpoint/2010/main" val="2567865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Recebidas, validadas,</a:t>
            </a:r>
            <a:r>
              <a:rPr lang="pt-PT" baseline="0" dirty="0" smtClean="0"/>
              <a:t> arquivadas, transformadas e enviadas para outros sistemas.</a:t>
            </a:r>
          </a:p>
          <a:p>
            <a:endParaRPr lang="pt-PT" baseline="0" dirty="0" smtClean="0"/>
          </a:p>
          <a:p>
            <a:r>
              <a:rPr lang="pt-PT" baseline="0" dirty="0" smtClean="0"/>
              <a:t>Nestes processos, o problema é a quantidade de novas ligações que é preciso manter a funcionar durante muitos anos.</a:t>
            </a:r>
          </a:p>
          <a:p>
            <a:r>
              <a:rPr lang="pt-PT" baseline="0" dirty="0" smtClean="0"/>
              <a:t>Ao mesmo tempo novos processos são adicionados e os existentes vão sofrendo pequenas melhorias, tudo sem perder o rasto ao que está a acontecer em produtivo.</a:t>
            </a:r>
          </a:p>
          <a:p>
            <a:endParaRPr lang="pt-PT" baseline="0" dirty="0" smtClean="0"/>
          </a:p>
          <a:p>
            <a:r>
              <a:rPr lang="pt-PT" baseline="0" dirty="0" smtClean="0"/>
              <a:t>O </a:t>
            </a:r>
            <a:r>
              <a:rPr lang="pt-PT" baseline="0" dirty="0" err="1" smtClean="0"/>
              <a:t>BizTalk</a:t>
            </a:r>
            <a:r>
              <a:rPr lang="pt-PT" baseline="0" dirty="0" smtClean="0"/>
              <a:t> ajuda-nos a resolver muitos destes problemas, resolvendo automaticamente questões como a persistência, </a:t>
            </a:r>
            <a:r>
              <a:rPr lang="pt-PT" baseline="0" dirty="0" err="1" smtClean="0"/>
              <a:t>tracking</a:t>
            </a:r>
            <a:r>
              <a:rPr lang="pt-PT" baseline="0" dirty="0" smtClean="0"/>
              <a:t> de todas as mensagens, </a:t>
            </a:r>
            <a:r>
              <a:rPr lang="pt-PT" sz="1200" kern="1200" dirty="0" smtClean="0">
                <a:solidFill>
                  <a:schemeClr val="tx1"/>
                </a:solidFill>
                <a:effectLst/>
                <a:latin typeface="+mn-lt"/>
                <a:ea typeface="+mn-ea"/>
                <a:cs typeface="+mn-cs"/>
              </a:rPr>
              <a:t>tratamento e recuperação de erros, suporte a transacções</a:t>
            </a:r>
            <a:r>
              <a:rPr lang="pt-PT" baseline="0" dirty="0" smtClean="0"/>
              <a:t>, encriptação e assinaturas digitais, os processos </a:t>
            </a:r>
            <a:r>
              <a:rPr lang="pt-PT" baseline="0" dirty="0" err="1" smtClean="0"/>
              <a:t>asyncronos</a:t>
            </a:r>
            <a:r>
              <a:rPr lang="pt-PT" baseline="0" dirty="0" smtClean="0"/>
              <a:t> de </a:t>
            </a:r>
            <a:r>
              <a:rPr lang="pt-PT" baseline="0" dirty="0" err="1" smtClean="0"/>
              <a:t>workflow</a:t>
            </a:r>
            <a:r>
              <a:rPr lang="pt-PT" baseline="0" dirty="0" smtClean="0"/>
              <a:t>, etc…</a:t>
            </a:r>
          </a:p>
          <a:p>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Para além disto tudo, esta plataforma já tem mais de 10 anos (</a:t>
            </a:r>
            <a:r>
              <a:rPr lang="pt-PT" sz="1200" b="1" kern="1200" dirty="0" smtClean="0">
                <a:solidFill>
                  <a:schemeClr val="tx1"/>
                </a:solidFill>
                <a:effectLst/>
                <a:latin typeface="+mn-lt"/>
                <a:ea typeface="+mn-ea"/>
                <a:cs typeface="+mn-cs"/>
              </a:rPr>
              <a:t>Microsoft </a:t>
            </a:r>
            <a:r>
              <a:rPr lang="pt-PT" sz="1200" b="1" kern="1200" dirty="0" err="1" smtClean="0">
                <a:solidFill>
                  <a:schemeClr val="tx1"/>
                </a:solidFill>
                <a:effectLst/>
                <a:latin typeface="+mn-lt"/>
                <a:ea typeface="+mn-ea"/>
                <a:cs typeface="+mn-cs"/>
              </a:rPr>
              <a:t>BizTalk</a:t>
            </a:r>
            <a:r>
              <a:rPr lang="pt-PT" sz="1200" b="1" kern="1200" dirty="0" smtClean="0">
                <a:solidFill>
                  <a:schemeClr val="tx1"/>
                </a:solidFill>
                <a:effectLst/>
                <a:latin typeface="+mn-lt"/>
                <a:ea typeface="+mn-ea"/>
                <a:cs typeface="+mn-cs"/>
              </a:rPr>
              <a:t> Server 2010</a:t>
            </a:r>
            <a:r>
              <a:rPr lang="pt-PT" sz="1200" kern="1200" dirty="0" smtClean="0">
                <a:solidFill>
                  <a:schemeClr val="tx1"/>
                </a:solidFill>
                <a:effectLst/>
                <a:latin typeface="+mn-lt"/>
                <a:ea typeface="+mn-ea"/>
                <a:cs typeface="+mn-cs"/>
              </a:rPr>
              <a:t> é a sétima versão do produto</a:t>
            </a:r>
            <a:r>
              <a:rPr lang="pt-PT" baseline="0" dirty="0" smtClean="0"/>
              <a:t>) e portanto é uma plataforma madura e com muitos componentes 3rd-Party (</a:t>
            </a:r>
            <a:r>
              <a:rPr lang="pt-PT" sz="1200" kern="1200" dirty="0" smtClean="0">
                <a:solidFill>
                  <a:schemeClr val="tx1"/>
                </a:solidFill>
                <a:effectLst/>
                <a:latin typeface="+mn-lt"/>
                <a:ea typeface="+mn-ea"/>
                <a:cs typeface="+mn-cs"/>
              </a:rPr>
              <a:t>mais de 25 adaptadores multiplataforma)</a:t>
            </a:r>
            <a:r>
              <a:rPr lang="pt-PT" baseline="0" dirty="0" smtClean="0"/>
              <a:t> para ligação a sistemas como o SAP, Oracle, Siebel, SQL, etc…</a:t>
            </a:r>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r>
              <a:rPr lang="pt-PT" baseline="0" dirty="0" smtClean="0"/>
              <a:t>Gostava de frisar aqui um ponto: um dos desafios que se colocam nestes cenários é exactamente a transformação de documentos…</a:t>
            </a: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13</a:t>
            </a:fld>
            <a:endParaRPr lang="en-US"/>
          </a:p>
        </p:txBody>
      </p:sp>
    </p:spTree>
    <p:extLst>
      <p:ext uri="{BB962C8B-B14F-4D97-AF65-F5344CB8AC3E}">
        <p14:creationId xmlns:p14="http://schemas.microsoft.com/office/powerpoint/2010/main" val="2571264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err="1" smtClean="0">
                <a:solidFill>
                  <a:schemeClr val="tx1"/>
                </a:solidFill>
                <a:effectLst/>
                <a:latin typeface="+mn-lt"/>
                <a:ea typeface="+mn-ea"/>
                <a:cs typeface="+mn-cs"/>
              </a:rPr>
              <a:t>Messaging</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Inbound</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Outbound</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Durable</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Messaging</a:t>
            </a:r>
            <a:r>
              <a:rPr lang="pt-PT" sz="1200" kern="1200" dirty="0" smtClean="0">
                <a:solidFill>
                  <a:schemeClr val="tx1"/>
                </a:solidFill>
                <a:effectLst/>
                <a:latin typeface="+mn-lt"/>
                <a:ea typeface="+mn-ea"/>
                <a:cs typeface="+mn-cs"/>
              </a:rPr>
              <a: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Security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Assembly</a:t>
            </a:r>
            <a:r>
              <a:rPr lang="pt-PT" sz="1200" kern="1200" baseline="0" dirty="0" smtClean="0">
                <a:solidFill>
                  <a:schemeClr val="tx1"/>
                </a:solidFill>
                <a:effectLst/>
                <a:latin typeface="+mn-lt"/>
                <a:ea typeface="+mn-ea"/>
                <a:cs typeface="+mn-cs"/>
              </a:rPr>
              <a:t>/</a:t>
            </a:r>
            <a:r>
              <a:rPr lang="pt-PT" sz="1200" kern="1200" baseline="0" dirty="0" err="1" smtClean="0">
                <a:solidFill>
                  <a:schemeClr val="tx1"/>
                </a:solidFill>
                <a:effectLst/>
                <a:latin typeface="+mn-lt"/>
                <a:ea typeface="+mn-ea"/>
                <a:cs typeface="+mn-cs"/>
              </a:rPr>
              <a:t>Disassembly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Pluggable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Adapters</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Security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Assembly</a:t>
            </a:r>
            <a:r>
              <a:rPr lang="pt-PT" sz="1200" kern="1200" baseline="0" dirty="0" smtClean="0">
                <a:solidFill>
                  <a:schemeClr val="tx1"/>
                </a:solidFill>
                <a:effectLst/>
                <a:latin typeface="+mn-lt"/>
                <a:ea typeface="+mn-ea"/>
                <a:cs typeface="+mn-cs"/>
              </a:rPr>
              <a:t>/</a:t>
            </a:r>
            <a:r>
              <a:rPr lang="pt-PT" sz="1200" kern="1200" baseline="0" dirty="0" err="1" smtClean="0">
                <a:solidFill>
                  <a:schemeClr val="tx1"/>
                </a:solidFill>
                <a:effectLst/>
                <a:latin typeface="+mn-lt"/>
                <a:ea typeface="+mn-ea"/>
                <a:cs typeface="+mn-cs"/>
              </a:rPr>
              <a:t>Disassembly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Pluggable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Adapters</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Enterprise</a:t>
            </a:r>
            <a:r>
              <a:rPr lang="pt-PT" sz="1200" kern="1200" baseline="0" dirty="0" smtClean="0">
                <a:solidFill>
                  <a:schemeClr val="tx1"/>
                </a:solidFill>
                <a:effectLst/>
                <a:latin typeface="+mn-lt"/>
                <a:ea typeface="+mn-ea"/>
                <a:cs typeface="+mn-cs"/>
              </a:rPr>
              <a:t> Single </a:t>
            </a:r>
            <a:r>
              <a:rPr lang="pt-PT" sz="1200" kern="1200" baseline="0" dirty="0" err="1" smtClean="0">
                <a:solidFill>
                  <a:schemeClr val="tx1"/>
                </a:solidFill>
                <a:effectLst/>
                <a:latin typeface="+mn-lt"/>
                <a:ea typeface="+mn-ea"/>
                <a:cs typeface="+mn-cs"/>
              </a:rPr>
              <a:t>Sign-On</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Service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Enablement</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baseline="0" dirty="0" smtClean="0">
                <a:solidFill>
                  <a:schemeClr val="tx1"/>
                </a:solidFill>
                <a:effectLst/>
                <a:latin typeface="+mn-lt"/>
                <a:ea typeface="+mn-ea"/>
                <a:cs typeface="+mn-cs"/>
              </a:rPr>
              <a:t> • Web </a:t>
            </a:r>
            <a:r>
              <a:rPr lang="pt-PT" sz="1200" kern="1200" baseline="0" dirty="0" err="1" smtClean="0">
                <a:solidFill>
                  <a:schemeClr val="tx1"/>
                </a:solidFill>
                <a:effectLst/>
                <a:latin typeface="+mn-lt"/>
                <a:ea typeface="+mn-ea"/>
                <a:cs typeface="+mn-cs"/>
              </a:rPr>
              <a:t>Services</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based</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messaging</a:t>
            </a:r>
            <a:r>
              <a:rPr lang="pt-PT" sz="1200" kern="1200" baseline="0" dirty="0" smtClean="0">
                <a:solidFill>
                  <a:schemeClr val="tx1"/>
                </a:solidFill>
                <a:effectLst/>
                <a:latin typeface="+mn-lt"/>
                <a:ea typeface="+mn-ea"/>
                <a:cs typeface="+mn-cs"/>
              </a:rPr>
              <a:t> (WS* standards)Windows® </a:t>
            </a:r>
            <a:r>
              <a:rPr lang="pt-PT" sz="1200" kern="1200" baseline="0" dirty="0" err="1" smtClean="0">
                <a:solidFill>
                  <a:schemeClr val="tx1"/>
                </a:solidFill>
                <a:effectLst/>
                <a:latin typeface="+mn-lt"/>
                <a:ea typeface="+mn-ea"/>
                <a:cs typeface="+mn-cs"/>
              </a:rPr>
              <a:t>Communication</a:t>
            </a:r>
            <a:r>
              <a:rPr lang="pt-PT" sz="1200" kern="1200" baseline="0" dirty="0" smtClean="0">
                <a:solidFill>
                  <a:schemeClr val="tx1"/>
                </a:solidFill>
                <a:effectLst/>
                <a:latin typeface="+mn-lt"/>
                <a:ea typeface="+mn-ea"/>
                <a:cs typeface="+mn-cs"/>
              </a:rPr>
              <a:t> Foundation (WCF) </a:t>
            </a:r>
            <a:r>
              <a:rPr lang="pt-PT" sz="1200" kern="1200" baseline="0" dirty="0" err="1" smtClean="0">
                <a:solidFill>
                  <a:schemeClr val="tx1"/>
                </a:solidFill>
                <a:effectLst/>
                <a:latin typeface="+mn-lt"/>
                <a:ea typeface="+mn-ea"/>
                <a:cs typeface="+mn-cs"/>
              </a:rPr>
              <a:t>Adapters</a:t>
            </a:r>
            <a:r>
              <a:rPr lang="pt-PT" sz="1200" kern="1200" baseline="0" dirty="0" smtClean="0">
                <a:solidFill>
                  <a:schemeClr val="tx1"/>
                </a:solidFill>
                <a:effectLst/>
                <a:latin typeface="+mn-lt"/>
                <a:ea typeface="+mn-ea"/>
                <a:cs typeface="+mn-cs"/>
              </a:rPr>
              <a:t> • WCF-</a:t>
            </a:r>
            <a:r>
              <a:rPr lang="pt-PT" sz="1200" kern="1200" baseline="0" dirty="0" err="1" smtClean="0">
                <a:solidFill>
                  <a:schemeClr val="tx1"/>
                </a:solidFill>
                <a:effectLst/>
                <a:latin typeface="+mn-lt"/>
                <a:ea typeface="+mn-ea"/>
                <a:cs typeface="+mn-cs"/>
              </a:rPr>
              <a:t>BasicHttp</a:t>
            </a:r>
            <a:r>
              <a:rPr lang="pt-PT" sz="1200" kern="1200" baseline="0" dirty="0" smtClean="0">
                <a:solidFill>
                  <a:schemeClr val="tx1"/>
                </a:solidFill>
                <a:effectLst/>
                <a:latin typeface="+mn-lt"/>
                <a:ea typeface="+mn-ea"/>
                <a:cs typeface="+mn-cs"/>
              </a:rPr>
              <a:t> • WCF-</a:t>
            </a:r>
            <a:r>
              <a:rPr lang="pt-PT" sz="1200" kern="1200" baseline="0" dirty="0" err="1" smtClean="0">
                <a:solidFill>
                  <a:schemeClr val="tx1"/>
                </a:solidFill>
                <a:effectLst/>
                <a:latin typeface="+mn-lt"/>
                <a:ea typeface="+mn-ea"/>
                <a:cs typeface="+mn-cs"/>
              </a:rPr>
              <a:t>WsHttp</a:t>
            </a:r>
            <a:r>
              <a:rPr lang="pt-PT" sz="1200" kern="1200" baseline="0" dirty="0" smtClean="0">
                <a:solidFill>
                  <a:schemeClr val="tx1"/>
                </a:solidFill>
                <a:effectLst/>
                <a:latin typeface="+mn-lt"/>
                <a:ea typeface="+mn-ea"/>
                <a:cs typeface="+mn-cs"/>
              </a:rPr>
              <a:t> • WCF-</a:t>
            </a:r>
            <a:r>
              <a:rPr lang="pt-PT" sz="1200" kern="1200" baseline="0" dirty="0" err="1" smtClean="0">
                <a:solidFill>
                  <a:schemeClr val="tx1"/>
                </a:solidFill>
                <a:effectLst/>
                <a:latin typeface="+mn-lt"/>
                <a:ea typeface="+mn-ea"/>
                <a:cs typeface="+mn-cs"/>
              </a:rPr>
              <a:t>NetTcp</a:t>
            </a:r>
            <a:r>
              <a:rPr lang="pt-PT" sz="1200" kern="1200" baseline="0" dirty="0" smtClean="0">
                <a:solidFill>
                  <a:schemeClr val="tx1"/>
                </a:solidFill>
                <a:effectLst/>
                <a:latin typeface="+mn-lt"/>
                <a:ea typeface="+mn-ea"/>
                <a:cs typeface="+mn-cs"/>
              </a:rPr>
              <a:t> • WCF-</a:t>
            </a:r>
            <a:r>
              <a:rPr lang="pt-PT" sz="1200" kern="1200" baseline="0" dirty="0" err="1" smtClean="0">
                <a:solidFill>
                  <a:schemeClr val="tx1"/>
                </a:solidFill>
                <a:effectLst/>
                <a:latin typeface="+mn-lt"/>
                <a:ea typeface="+mn-ea"/>
                <a:cs typeface="+mn-cs"/>
              </a:rPr>
              <a:t>NetMsmq</a:t>
            </a:r>
            <a:r>
              <a:rPr lang="pt-PT"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err="1" smtClean="0">
                <a:solidFill>
                  <a:schemeClr val="tx1"/>
                </a:solidFill>
                <a:effectLst/>
                <a:latin typeface="+mn-lt"/>
                <a:ea typeface="+mn-ea"/>
                <a:cs typeface="+mn-cs"/>
              </a:rPr>
              <a:t>Orchestration</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Flow</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Control</a:t>
            </a:r>
            <a:r>
              <a:rPr lang="pt-PT" sz="1200" kern="1200" dirty="0" smtClean="0">
                <a:solidFill>
                  <a:schemeClr val="tx1"/>
                </a:solidFill>
                <a:effectLst/>
                <a:latin typeface="+mn-lt"/>
                <a:ea typeface="+mn-ea"/>
                <a:cs typeface="+mn-cs"/>
              </a:rPr>
              <a: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Port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Bindings</a:t>
            </a:r>
            <a:r>
              <a:rPr lang="pt-PT" sz="1200" kern="1200" baseline="0" dirty="0" smtClean="0">
                <a:solidFill>
                  <a:schemeClr val="tx1"/>
                </a:solidFill>
                <a:effectLst/>
                <a:latin typeface="+mn-lt"/>
                <a:ea typeface="+mn-ea"/>
                <a:cs typeface="+mn-cs"/>
              </a:rPr>
              <a:t>, Scopes, Design </a:t>
            </a:r>
            <a:r>
              <a:rPr lang="pt-PT" sz="1200" kern="1200" baseline="0" dirty="0" err="1" smtClean="0">
                <a:solidFill>
                  <a:schemeClr val="tx1"/>
                </a:solidFill>
                <a:effectLst/>
                <a:latin typeface="+mn-lt"/>
                <a:ea typeface="+mn-ea"/>
                <a:cs typeface="+mn-cs"/>
              </a:rPr>
              <a:t>Patterns</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Asynchronous</a:t>
            </a:r>
            <a:r>
              <a:rPr lang="pt-PT" sz="1200" kern="1200" baseline="0" dirty="0" smtClean="0">
                <a:solidFill>
                  <a:schemeClr val="tx1"/>
                </a:solidFill>
                <a:effectLst/>
                <a:latin typeface="+mn-lt"/>
                <a:ea typeface="+mn-ea"/>
                <a:cs typeface="+mn-cs"/>
              </a:rPr>
              <a:t> Response </a:t>
            </a:r>
            <a:r>
              <a:rPr lang="pt-PT" sz="1200" kern="1200" baseline="0" dirty="0" err="1" smtClean="0">
                <a:solidFill>
                  <a:schemeClr val="tx1"/>
                </a:solidFill>
                <a:effectLst/>
                <a:latin typeface="+mn-lt"/>
                <a:ea typeface="+mn-ea"/>
                <a:cs typeface="+mn-cs"/>
              </a:rPr>
              <a:t>Correlation</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Aggregator</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Composed</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Processor</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Dynamic</a:t>
            </a:r>
            <a:r>
              <a:rPr lang="pt-PT" sz="1200" kern="1200" baseline="0" dirty="0" smtClean="0">
                <a:solidFill>
                  <a:schemeClr val="tx1"/>
                </a:solidFill>
                <a:effectLst/>
                <a:latin typeface="+mn-lt"/>
                <a:ea typeface="+mn-ea"/>
                <a:cs typeface="+mn-cs"/>
              </a:rPr>
              <a:t> Router • </a:t>
            </a:r>
            <a:r>
              <a:rPr lang="pt-PT" sz="1200" kern="1200" baseline="0" dirty="0" err="1" smtClean="0">
                <a:solidFill>
                  <a:schemeClr val="tx1"/>
                </a:solidFill>
                <a:effectLst/>
                <a:latin typeface="+mn-lt"/>
                <a:ea typeface="+mn-ea"/>
                <a:cs typeface="+mn-cs"/>
              </a:rPr>
              <a:t>Parallel</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Convoy</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Scatter</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and</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Gather</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Sequential</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Convoy</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Splitter</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Business to Business </a:t>
            </a:r>
            <a:r>
              <a:rPr lang="pt-PT" sz="1200" b="1" kern="1200" dirty="0" err="1" smtClean="0">
                <a:solidFill>
                  <a:schemeClr val="tx1"/>
                </a:solidFill>
                <a:effectLst/>
                <a:latin typeface="+mn-lt"/>
                <a:ea typeface="+mn-ea"/>
                <a:cs typeface="+mn-cs"/>
              </a:rPr>
              <a:t>Integration</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Trading</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Partner</a:t>
            </a:r>
            <a:r>
              <a:rPr lang="pt-PT" sz="1200" kern="1200" dirty="0" smtClean="0">
                <a:solidFill>
                  <a:schemeClr val="tx1"/>
                </a:solidFill>
                <a:effectLst/>
                <a:latin typeface="+mn-lt"/>
                <a:ea typeface="+mn-ea"/>
                <a:cs typeface="+mn-cs"/>
              </a:rPr>
              <a:t> Management,</a:t>
            </a:r>
            <a:r>
              <a:rPr lang="pt-PT" sz="1200" kern="1200" baseline="0" dirty="0" smtClean="0">
                <a:solidFill>
                  <a:schemeClr val="tx1"/>
                </a:solidFill>
                <a:effectLst/>
                <a:latin typeface="+mn-lt"/>
                <a:ea typeface="+mn-ea"/>
                <a:cs typeface="+mn-cs"/>
              </a:rPr>
              <a:t> EDI </a:t>
            </a:r>
            <a:r>
              <a:rPr lang="pt-PT" sz="1200" kern="1200" baseline="0" dirty="0" err="1" smtClean="0">
                <a:solidFill>
                  <a:schemeClr val="tx1"/>
                </a:solidFill>
                <a:effectLst/>
                <a:latin typeface="+mn-lt"/>
                <a:ea typeface="+mn-ea"/>
                <a:cs typeface="+mn-cs"/>
              </a:rPr>
              <a:t>Support</a:t>
            </a:r>
            <a:r>
              <a:rPr lang="pt-PT" sz="1200" kern="1200" baseline="0" dirty="0" smtClean="0">
                <a:solidFill>
                  <a:schemeClr val="tx1"/>
                </a:solidFill>
                <a:effectLst/>
                <a:latin typeface="+mn-lt"/>
                <a:ea typeface="+mn-ea"/>
                <a:cs typeface="+mn-cs"/>
              </a:rPr>
              <a:t>, AS2 </a:t>
            </a:r>
            <a:r>
              <a:rPr lang="pt-PT" sz="1200" kern="1200" baseline="0" dirty="0" err="1" smtClean="0">
                <a:solidFill>
                  <a:schemeClr val="tx1"/>
                </a:solidFill>
                <a:effectLst/>
                <a:latin typeface="+mn-lt"/>
                <a:ea typeface="+mn-ea"/>
                <a:cs typeface="+mn-cs"/>
              </a:rPr>
              <a:t>Support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Industry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Accelerators</a:t>
            </a:r>
            <a:r>
              <a:rPr lang="pt-PT" sz="1200" kern="1200" baseline="0" dirty="0" smtClean="0">
                <a:solidFill>
                  <a:schemeClr val="tx1"/>
                </a:solidFill>
                <a:effectLst/>
                <a:latin typeface="+mn-lt"/>
                <a:ea typeface="+mn-ea"/>
                <a:cs typeface="+mn-cs"/>
              </a:rPr>
              <a:t> • SWIFT • HL7 • </a:t>
            </a:r>
            <a:r>
              <a:rPr lang="pt-PT" sz="1200" kern="1200" baseline="0" dirty="0" err="1" smtClean="0">
                <a:solidFill>
                  <a:schemeClr val="tx1"/>
                </a:solidFill>
                <a:effectLst/>
                <a:latin typeface="+mn-lt"/>
                <a:ea typeface="+mn-ea"/>
                <a:cs typeface="+mn-cs"/>
              </a:rPr>
              <a:t>RosettaNet</a:t>
            </a:r>
            <a:r>
              <a:rPr lang="pt-PT"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baseline="0" dirty="0" smtClean="0">
                <a:solidFill>
                  <a:schemeClr val="tx1"/>
                </a:solidFill>
                <a:effectLst/>
                <a:latin typeface="+mn-lt"/>
                <a:ea typeface="+mn-ea"/>
                <a:cs typeface="+mn-cs"/>
              </a:rPr>
              <a:t>Business Rule Framework</a:t>
            </a:r>
            <a:r>
              <a:rPr lang="pt-PT" sz="1200" kern="1200" baseline="0" dirty="0" smtClean="0">
                <a:solidFill>
                  <a:schemeClr val="tx1"/>
                </a:solidFill>
                <a:effectLst/>
                <a:latin typeface="+mn-lt"/>
                <a:ea typeface="+mn-ea"/>
                <a:cs typeface="+mn-cs"/>
              </a:rPr>
              <a:t>: Business Rule </a:t>
            </a:r>
            <a:r>
              <a:rPr lang="pt-PT" sz="1200" kern="1200" baseline="0" dirty="0" err="1" smtClean="0">
                <a:solidFill>
                  <a:schemeClr val="tx1"/>
                </a:solidFill>
                <a:effectLst/>
                <a:latin typeface="+mn-lt"/>
                <a:ea typeface="+mn-ea"/>
                <a:cs typeface="+mn-cs"/>
              </a:rPr>
              <a:t>Engine</a:t>
            </a:r>
            <a:r>
              <a:rPr lang="pt-PT" sz="1200" kern="1200" baseline="0" dirty="0" smtClean="0">
                <a:solidFill>
                  <a:schemeClr val="tx1"/>
                </a:solidFill>
                <a:effectLst/>
                <a:latin typeface="+mn-lt"/>
                <a:ea typeface="+mn-ea"/>
                <a:cs typeface="+mn-cs"/>
              </a:rPr>
              <a:t>, Business Rule </a:t>
            </a:r>
            <a:r>
              <a:rPr lang="pt-PT" sz="1200" kern="1200" baseline="0" dirty="0" err="1" smtClean="0">
                <a:solidFill>
                  <a:schemeClr val="tx1"/>
                </a:solidFill>
                <a:effectLst/>
                <a:latin typeface="+mn-lt"/>
                <a:ea typeface="+mn-ea"/>
                <a:cs typeface="+mn-cs"/>
              </a:rPr>
              <a:t>Authoring</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baseline="0" dirty="0" smtClean="0">
                <a:solidFill>
                  <a:schemeClr val="tx1"/>
                </a:solidFill>
                <a:effectLst/>
                <a:latin typeface="+mn-lt"/>
                <a:ea typeface="+mn-ea"/>
                <a:cs typeface="+mn-cs"/>
              </a:rPr>
              <a:t>Business </a:t>
            </a:r>
            <a:r>
              <a:rPr lang="pt-PT" sz="1200" b="1" kern="1200" baseline="0" dirty="0" err="1" smtClean="0">
                <a:solidFill>
                  <a:schemeClr val="tx1"/>
                </a:solidFill>
                <a:effectLst/>
                <a:latin typeface="+mn-lt"/>
                <a:ea typeface="+mn-ea"/>
                <a:cs typeface="+mn-cs"/>
              </a:rPr>
              <a:t>Activity</a:t>
            </a:r>
            <a:r>
              <a:rPr lang="pt-PT" sz="1200" b="1" kern="1200" baseline="0" dirty="0" smtClean="0">
                <a:solidFill>
                  <a:schemeClr val="tx1"/>
                </a:solidFill>
                <a:effectLst/>
                <a:latin typeface="+mn-lt"/>
                <a:ea typeface="+mn-ea"/>
                <a:cs typeface="+mn-cs"/>
              </a:rPr>
              <a:t> </a:t>
            </a:r>
            <a:r>
              <a:rPr lang="pt-PT" sz="1200" b="1" kern="1200" baseline="0" dirty="0" err="1" smtClean="0">
                <a:solidFill>
                  <a:schemeClr val="tx1"/>
                </a:solidFill>
                <a:effectLst/>
                <a:latin typeface="+mn-lt"/>
                <a:ea typeface="+mn-ea"/>
                <a:cs typeface="+mn-cs"/>
              </a:rPr>
              <a:t>Monitoring</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Observation</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Model</a:t>
            </a:r>
            <a:r>
              <a:rPr lang="pt-PT" sz="1200" kern="1200" baseline="0" dirty="0" smtClean="0">
                <a:solidFill>
                  <a:schemeClr val="tx1"/>
                </a:solidFill>
                <a:effectLst/>
                <a:latin typeface="+mn-lt"/>
                <a:ea typeface="+mn-ea"/>
                <a:cs typeface="+mn-cs"/>
              </a:rPr>
              <a:t> Design, </a:t>
            </a:r>
            <a:r>
              <a:rPr lang="pt-PT" sz="1200" kern="1200" baseline="0" dirty="0" err="1" smtClean="0">
                <a:solidFill>
                  <a:schemeClr val="tx1"/>
                </a:solidFill>
                <a:effectLst/>
                <a:latin typeface="+mn-lt"/>
                <a:ea typeface="+mn-ea"/>
                <a:cs typeface="+mn-cs"/>
              </a:rPr>
              <a:t>Event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Observation</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Engine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Reporting</a:t>
            </a:r>
            <a:r>
              <a:rPr lang="pt-PT"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baseline="0" dirty="0" smtClean="0">
                <a:solidFill>
                  <a:schemeClr val="tx1"/>
                </a:solidFill>
                <a:effectLst/>
                <a:latin typeface="+mn-lt"/>
                <a:ea typeface="+mn-ea"/>
                <a:cs typeface="+mn-cs"/>
              </a:rPr>
              <a:t>Management &amp; </a:t>
            </a:r>
            <a:r>
              <a:rPr lang="pt-PT" sz="1200" b="1" kern="1200" baseline="0" dirty="0" err="1" smtClean="0">
                <a:solidFill>
                  <a:schemeClr val="tx1"/>
                </a:solidFill>
                <a:effectLst/>
                <a:latin typeface="+mn-lt"/>
                <a:ea typeface="+mn-ea"/>
                <a:cs typeface="+mn-cs"/>
              </a:rPr>
              <a:t>Operations</a:t>
            </a:r>
            <a:r>
              <a:rPr lang="pt-PT"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Application Management, Tracking Configuration &amp; Reporting, Host Management, Application Deployment, Best Practices Analysis, MOM Monitoring, Data Management</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AppFabric</a:t>
            </a:r>
            <a:r>
              <a:rPr lang="en-US" sz="1200" b="1" kern="1200" dirty="0" smtClean="0">
                <a:solidFill>
                  <a:schemeClr val="tx1"/>
                </a:solidFill>
                <a:effectLst/>
                <a:latin typeface="+mn-lt"/>
                <a:ea typeface="+mn-ea"/>
                <a:cs typeface="+mn-cs"/>
              </a:rPr>
              <a:t> Connect Integration</a:t>
            </a:r>
            <a:r>
              <a:rPr lang="en-US" sz="1200" kern="1200" dirty="0" smtClean="0">
                <a:solidFill>
                  <a:schemeClr val="tx1"/>
                </a:solidFill>
                <a:effectLst/>
                <a:latin typeface="+mn-lt"/>
                <a:ea typeface="+mn-ea"/>
                <a:cs typeface="+mn-cs"/>
              </a:rPr>
              <a:t>: Line of Business Applications (LOB) activities (Consume LOB operations as Windows Workflow Foundation (WF) activities), Mapper Activity (Transformation as a WF activity)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RFID Platform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err="1" smtClean="0">
                <a:solidFill>
                  <a:schemeClr val="tx1"/>
                </a:solidFill>
                <a:effectLst/>
                <a:latin typeface="+mn-lt"/>
                <a:ea typeface="+mn-ea"/>
                <a:cs typeface="+mn-cs"/>
              </a:rPr>
              <a:t>Tools</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Schema</a:t>
            </a:r>
            <a:r>
              <a:rPr lang="pt-PT" sz="1200" b="1" kern="1200" dirty="0" smtClean="0">
                <a:solidFill>
                  <a:schemeClr val="tx1"/>
                </a:solidFill>
                <a:effectLst/>
                <a:latin typeface="+mn-lt"/>
                <a:ea typeface="+mn-ea"/>
                <a:cs typeface="+mn-cs"/>
              </a:rPr>
              <a:t> Editor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Flat File </a:t>
            </a:r>
            <a:r>
              <a:rPr lang="pt-PT" sz="1200" b="1" kern="1200" dirty="0" err="1" smtClean="0">
                <a:solidFill>
                  <a:schemeClr val="tx1"/>
                </a:solidFill>
                <a:effectLst/>
                <a:latin typeface="+mn-lt"/>
                <a:ea typeface="+mn-ea"/>
                <a:cs typeface="+mn-cs"/>
              </a:rPr>
              <a:t>Schema</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Wizard</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Mapper</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Pipeline Designer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Orchestration</a:t>
            </a:r>
            <a:r>
              <a:rPr lang="pt-PT" sz="1200" b="1" kern="1200" dirty="0" smtClean="0">
                <a:solidFill>
                  <a:schemeClr val="tx1"/>
                </a:solidFill>
                <a:effectLst/>
                <a:latin typeface="+mn-lt"/>
                <a:ea typeface="+mn-ea"/>
                <a:cs typeface="+mn-cs"/>
              </a:rPr>
              <a:t> Designer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WCF </a:t>
            </a:r>
            <a:r>
              <a:rPr lang="pt-PT" sz="1200" b="1" kern="1200" dirty="0" err="1" smtClean="0">
                <a:solidFill>
                  <a:schemeClr val="tx1"/>
                </a:solidFill>
                <a:effectLst/>
                <a:latin typeface="+mn-lt"/>
                <a:ea typeface="+mn-ea"/>
                <a:cs typeface="+mn-cs"/>
              </a:rPr>
              <a:t>Service</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Publishing</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Wizard</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Administration</a:t>
            </a:r>
            <a:r>
              <a:rPr lang="pt-PT" sz="1200" b="1" kern="1200" dirty="0" smtClean="0">
                <a:solidFill>
                  <a:schemeClr val="tx1"/>
                </a:solidFill>
                <a:effectLst/>
                <a:latin typeface="+mn-lt"/>
                <a:ea typeface="+mn-ea"/>
                <a:cs typeface="+mn-cs"/>
              </a:rPr>
              <a:t> Console</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MOM Management Pack</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Best</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Practices</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Analyzer</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Business Rule </a:t>
            </a:r>
            <a:r>
              <a:rPr lang="pt-PT" sz="1200" b="1" kern="1200" dirty="0" err="1" smtClean="0">
                <a:solidFill>
                  <a:schemeClr val="tx1"/>
                </a:solidFill>
                <a:effectLst/>
                <a:latin typeface="+mn-lt"/>
                <a:ea typeface="+mn-ea"/>
                <a:cs typeface="+mn-cs"/>
              </a:rPr>
              <a:t>Composer</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Policy</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Deployment</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Wizard</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Orchestration</a:t>
            </a:r>
            <a:r>
              <a:rPr lang="pt-PT" sz="1200" b="1" kern="1200" dirty="0" smtClean="0">
                <a:solidFill>
                  <a:schemeClr val="tx1"/>
                </a:solidFill>
                <a:effectLst/>
                <a:latin typeface="+mn-lt"/>
                <a:ea typeface="+mn-ea"/>
                <a:cs typeface="+mn-cs"/>
              </a:rPr>
              <a:t> Designer for Business </a:t>
            </a:r>
            <a:r>
              <a:rPr lang="pt-PT" sz="1200" b="1" kern="1200" dirty="0" err="1" smtClean="0">
                <a:solidFill>
                  <a:schemeClr val="tx1"/>
                </a:solidFill>
                <a:effectLst/>
                <a:latin typeface="+mn-lt"/>
                <a:ea typeface="+mn-ea"/>
                <a:cs typeface="+mn-cs"/>
              </a:rPr>
              <a:t>Analysts</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Observation</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Model</a:t>
            </a:r>
            <a:r>
              <a:rPr lang="pt-PT" sz="1200" b="1" kern="1200" dirty="0" smtClean="0">
                <a:solidFill>
                  <a:schemeClr val="tx1"/>
                </a:solidFill>
                <a:effectLst/>
                <a:latin typeface="+mn-lt"/>
                <a:ea typeface="+mn-ea"/>
                <a:cs typeface="+mn-cs"/>
              </a:rPr>
              <a:t> Designer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Tracking</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Profile</a:t>
            </a:r>
            <a:r>
              <a:rPr lang="pt-PT" sz="1200" b="1" kern="1200" dirty="0" smtClean="0">
                <a:solidFill>
                  <a:schemeClr val="tx1"/>
                </a:solidFill>
                <a:effectLst/>
                <a:latin typeface="+mn-lt"/>
                <a:ea typeface="+mn-ea"/>
                <a:cs typeface="+mn-cs"/>
              </a:rPr>
              <a:t> Editor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BAM Portal</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BAM Manager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EDI </a:t>
            </a:r>
            <a:r>
              <a:rPr lang="pt-PT" sz="1200" b="1" kern="1200" dirty="0" err="1" smtClean="0">
                <a:solidFill>
                  <a:schemeClr val="tx1"/>
                </a:solidFill>
                <a:effectLst/>
                <a:latin typeface="+mn-lt"/>
                <a:ea typeface="+mn-ea"/>
                <a:cs typeface="+mn-cs"/>
              </a:rPr>
              <a:t>User</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Friendly</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Schema</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Viewer</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EDI </a:t>
            </a:r>
            <a:r>
              <a:rPr lang="pt-PT" sz="1200" b="1" kern="1200" dirty="0" err="1" smtClean="0">
                <a:solidFill>
                  <a:schemeClr val="tx1"/>
                </a:solidFill>
                <a:effectLst/>
                <a:latin typeface="+mn-lt"/>
                <a:ea typeface="+mn-ea"/>
                <a:cs typeface="+mn-cs"/>
              </a:rPr>
              <a:t>Document</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Instance</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Generation</a:t>
            </a:r>
            <a:r>
              <a:rPr lang="pt-PT" sz="1200" b="1" kern="1200" dirty="0" smtClean="0">
                <a:solidFill>
                  <a:schemeClr val="tx1"/>
                </a:solidFill>
                <a:effectLst/>
                <a:latin typeface="+mn-lt"/>
                <a:ea typeface="+mn-ea"/>
                <a:cs typeface="+mn-cs"/>
              </a:rPr>
              <a:t>/</a:t>
            </a:r>
            <a:r>
              <a:rPr lang="pt-PT" sz="1200" b="1" kern="1200" dirty="0" err="1" smtClean="0">
                <a:solidFill>
                  <a:schemeClr val="tx1"/>
                </a:solidFill>
                <a:effectLst/>
                <a:latin typeface="+mn-lt"/>
                <a:ea typeface="+mn-ea"/>
                <a:cs typeface="+mn-cs"/>
              </a:rPr>
              <a:t>Validation</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Trading</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Partner</a:t>
            </a:r>
            <a:r>
              <a:rPr lang="pt-PT" sz="1200" b="1" kern="1200" dirty="0" smtClean="0">
                <a:solidFill>
                  <a:schemeClr val="tx1"/>
                </a:solidFill>
                <a:effectLst/>
                <a:latin typeface="+mn-lt"/>
                <a:ea typeface="+mn-ea"/>
                <a:cs typeface="+mn-cs"/>
              </a:rPr>
              <a:t> Portal</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RFID Manager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RFID </a:t>
            </a:r>
            <a:r>
              <a:rPr lang="pt-PT" sz="1200" b="1" kern="1200" dirty="0" err="1" smtClean="0">
                <a:solidFill>
                  <a:schemeClr val="tx1"/>
                </a:solidFill>
                <a:effectLst/>
                <a:latin typeface="+mn-lt"/>
                <a:ea typeface="+mn-ea"/>
                <a:cs typeface="+mn-cs"/>
              </a:rPr>
              <a:t>Tray</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RFID </a:t>
            </a:r>
            <a:r>
              <a:rPr lang="pt-PT" sz="1200" b="1" kern="1200" dirty="0" err="1" smtClean="0">
                <a:solidFill>
                  <a:schemeClr val="tx1"/>
                </a:solidFill>
                <a:effectLst/>
                <a:latin typeface="+mn-lt"/>
                <a:ea typeface="+mn-ea"/>
                <a:cs typeface="+mn-cs"/>
              </a:rPr>
              <a:t>Event</a:t>
            </a:r>
            <a:r>
              <a:rPr lang="pt-PT" sz="1200" b="1" kern="1200" dirty="0" smtClean="0">
                <a:solidFill>
                  <a:schemeClr val="tx1"/>
                </a:solidFill>
                <a:effectLst/>
                <a:latin typeface="+mn-lt"/>
                <a:ea typeface="+mn-ea"/>
                <a:cs typeface="+mn-cs"/>
              </a:rPr>
              <a:t> Simulator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RFID </a:t>
            </a:r>
            <a:r>
              <a:rPr lang="pt-PT" sz="1200" b="1" kern="1200" dirty="0" err="1" smtClean="0">
                <a:solidFill>
                  <a:schemeClr val="tx1"/>
                </a:solidFill>
                <a:effectLst/>
                <a:latin typeface="+mn-lt"/>
                <a:ea typeface="+mn-ea"/>
                <a:cs typeface="+mn-cs"/>
              </a:rPr>
              <a:t>Client</a:t>
            </a:r>
            <a:r>
              <a:rPr lang="pt-PT" sz="1200" b="1" kern="1200" dirty="0" smtClean="0">
                <a:solidFill>
                  <a:schemeClr val="tx1"/>
                </a:solidFill>
                <a:effectLst/>
                <a:latin typeface="+mn-lt"/>
                <a:ea typeface="+mn-ea"/>
                <a:cs typeface="+mn-cs"/>
              </a:rPr>
              <a:t>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b="1"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14</a:t>
            </a:fld>
            <a:endParaRPr lang="en-US"/>
          </a:p>
        </p:txBody>
      </p:sp>
    </p:spTree>
    <p:extLst>
      <p:ext uri="{BB962C8B-B14F-4D97-AF65-F5344CB8AC3E}">
        <p14:creationId xmlns:p14="http://schemas.microsoft.com/office/powerpoint/2010/main" val="268121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smtClean="0">
                <a:solidFill>
                  <a:schemeClr val="tx1"/>
                </a:solidFill>
                <a:effectLst/>
                <a:latin typeface="+mn-lt"/>
                <a:ea typeface="+mn-ea"/>
                <a:cs typeface="+mn-cs"/>
              </a:rPr>
              <a:t>Neste cenário, um aplicativo de inventário, talvez a correr num </a:t>
            </a:r>
            <a:r>
              <a:rPr lang="pt-PT" sz="1200" kern="1200" dirty="0" err="1" smtClean="0">
                <a:solidFill>
                  <a:schemeClr val="tx1"/>
                </a:solidFill>
                <a:effectLst/>
                <a:latin typeface="+mn-lt"/>
                <a:ea typeface="+mn-ea"/>
                <a:cs typeface="+mn-cs"/>
              </a:rPr>
              <a:t>mainframe</a:t>
            </a:r>
            <a:r>
              <a:rPr lang="pt-PT" sz="1200" kern="1200" dirty="0" smtClean="0">
                <a:solidFill>
                  <a:schemeClr val="tx1"/>
                </a:solidFill>
                <a:effectLst/>
                <a:latin typeface="+mn-lt"/>
                <a:ea typeface="+mn-ea"/>
                <a:cs typeface="+mn-cs"/>
              </a:rPr>
              <a:t>, determina que o stock de um item é baixa e emite um pedido para pedir mais desse item. Ocorrem as seguintes etapas:</a:t>
            </a:r>
          </a:p>
          <a:p>
            <a:pPr marL="228600" lvl="0" indent="-228600">
              <a:buFont typeface="+mj-lt"/>
              <a:buAutoNum type="arabicPeriod"/>
            </a:pPr>
            <a:r>
              <a:rPr lang="en-US" sz="1200" kern="1200" dirty="0" smtClean="0">
                <a:solidFill>
                  <a:schemeClr val="tx1"/>
                </a:solidFill>
                <a:effectLst/>
                <a:latin typeface="+mn-lt"/>
                <a:ea typeface="+mn-ea"/>
                <a:cs typeface="+mn-cs"/>
              </a:rPr>
              <a:t>The request is sent to a BizTalk Server 2010 application</a:t>
            </a:r>
            <a:endParaRPr lang="pt-P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BizTalk application requests a purchase order (PO) from the organization’s Enterprise Resource Planning (ERP) application.</a:t>
            </a:r>
            <a:endParaRPr lang="pt-P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ERP application, which might be running on a UNIX system, sends back the requested PO.</a:t>
            </a:r>
            <a:endParaRPr lang="pt-PT" sz="1200" kern="1200" dirty="0" smtClean="0">
              <a:solidFill>
                <a:schemeClr val="tx1"/>
              </a:solidFill>
              <a:effectLst/>
              <a:latin typeface="+mn-lt"/>
              <a:ea typeface="+mn-ea"/>
              <a:cs typeface="+mn-cs"/>
            </a:endParaRPr>
          </a:p>
          <a:p>
            <a:pPr marL="228600" indent="-228600">
              <a:buFont typeface="+mj-lt"/>
              <a:buAutoNum type="arabicPeriod"/>
            </a:pPr>
            <a:r>
              <a:rPr lang="en-US" sz="1200" kern="1200" dirty="0" smtClean="0">
                <a:solidFill>
                  <a:schemeClr val="tx1"/>
                </a:solidFill>
                <a:effectLst/>
                <a:latin typeface="+mn-lt"/>
                <a:ea typeface="+mn-ea"/>
                <a:cs typeface="+mn-cs"/>
              </a:rPr>
              <a:t>The BizTalk application informs a fulfillment application, built on the Microsoft .NET Framework, that the item should be ordered</a:t>
            </a:r>
          </a:p>
          <a:p>
            <a:pPr marL="228600" indent="-228600">
              <a:buFont typeface="+mj-lt"/>
              <a:buAutoNum type="arabicPeriod"/>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pt-PT" sz="1200" kern="1200" dirty="0" smtClean="0">
                <a:solidFill>
                  <a:schemeClr val="tx1"/>
                </a:solidFill>
                <a:effectLst/>
                <a:latin typeface="+mn-lt"/>
                <a:ea typeface="+mn-ea"/>
                <a:cs typeface="+mn-cs"/>
              </a:rPr>
              <a:t>Neste exemplo, cada aplicação comunica por meio de um protocolo diferente, utilizando os formatos de mensagens específicas de cada aplicação. Isto significa que o mecanismo de mensagens do </a:t>
            </a:r>
            <a:r>
              <a:rPr lang="pt-PT" sz="1200" kern="1200" dirty="0" err="1" smtClean="0">
                <a:solidFill>
                  <a:schemeClr val="tx1"/>
                </a:solidFill>
                <a:effectLst/>
                <a:latin typeface="+mn-lt"/>
                <a:ea typeface="+mn-ea"/>
                <a:cs typeface="+mn-cs"/>
              </a:rPr>
              <a:t>BizTalk</a:t>
            </a:r>
            <a:r>
              <a:rPr lang="pt-PT" sz="1200" kern="1200" dirty="0" smtClean="0">
                <a:solidFill>
                  <a:schemeClr val="tx1"/>
                </a:solidFill>
                <a:effectLst/>
                <a:latin typeface="+mn-lt"/>
                <a:ea typeface="+mn-ea"/>
                <a:cs typeface="+mn-cs"/>
              </a:rPr>
              <a:t> deve ser capaz de se comunicar com cada aplicativo no seu protocolo de comunicação e formato nativo e também converter as mensagens para o protocolo e formato exigido pelos demais sistemas</a:t>
            </a:r>
            <a:r>
              <a:rPr lang="pt-PT" sz="1200" kern="1200" dirty="0">
                <a:solidFill>
                  <a:schemeClr val="tx1"/>
                </a:solidFill>
                <a:effectLst/>
                <a:latin typeface="+mn-lt"/>
                <a:ea typeface="+mn-ea"/>
                <a:cs typeface="+mn-cs"/>
              </a:rPr>
              <a:t>.</a:t>
            </a:r>
            <a:endParaRPr lang="pt-PT" sz="120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15</a:t>
            </a:fld>
            <a:endParaRPr lang="en-US"/>
          </a:p>
        </p:txBody>
      </p:sp>
    </p:spTree>
    <p:extLst>
      <p:ext uri="{BB962C8B-B14F-4D97-AF65-F5344CB8AC3E}">
        <p14:creationId xmlns:p14="http://schemas.microsoft.com/office/powerpoint/2010/main" val="347041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E6D9D71-69A2-42BA-AED2-14A5B5834A9C}" type="slidenum">
              <a:rPr lang="en-US" smtClean="0">
                <a:solidFill>
                  <a:prstClr val="black"/>
                </a:solidFill>
              </a:rPr>
              <a:pPr/>
              <a:t>16</a:t>
            </a:fld>
            <a:endParaRPr lang="en-US" smtClean="0">
              <a:solidFill>
                <a:prstClr val="black"/>
              </a:solidFill>
            </a:endParaRPr>
          </a:p>
        </p:txBody>
      </p:sp>
      <p:sp>
        <p:nvSpPr>
          <p:cNvPr id="2" name="Notes Placeholder 1"/>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The two main services in BizTalk Server 2010, the messaging engine and the orchestration engine</a:t>
            </a:r>
          </a:p>
          <a:p>
            <a:endParaRPr lang="en-US" sz="900" kern="1200" dirty="0" smtClean="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900" kern="1200" dirty="0" smtClean="0">
                <a:solidFill>
                  <a:schemeClr val="tx1"/>
                </a:solidFill>
                <a:effectLst/>
                <a:latin typeface="Segoe UI Light" pitchFamily="34" charset="0"/>
                <a:ea typeface="+mn-ea"/>
                <a:cs typeface="+mn-cs"/>
              </a:rPr>
              <a:t>O objetivo do BizTalk é processar mensagens. Toda a comunicação dentro e entre um servidor de BizTalk são baseados na troca de mensagens. Por esse motivo, o mecanismo de mensagens é essencial para todas as operações do BizTalk.</a:t>
            </a:r>
          </a:p>
          <a:p>
            <a:endParaRPr lang="pt-PT" dirty="0" smtClean="0"/>
          </a:p>
          <a:p>
            <a:r>
              <a:rPr lang="en-US" sz="900" kern="1200" dirty="0" smtClean="0">
                <a:solidFill>
                  <a:schemeClr val="tx1"/>
                </a:solidFill>
                <a:effectLst/>
                <a:latin typeface="Segoe UI Light" pitchFamily="34" charset="0"/>
                <a:ea typeface="+mn-ea"/>
                <a:cs typeface="+mn-cs"/>
              </a:rPr>
              <a:t>The BizTalk messaging engine performs the following tasks:</a:t>
            </a:r>
            <a:endParaRPr lang="pt-PT" sz="900" kern="1200" dirty="0" smtClean="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Light" pitchFamily="34" charset="0"/>
                <a:ea typeface="+mn-ea"/>
                <a:cs typeface="+mn-cs"/>
              </a:rPr>
              <a:t>Receives inbound messages</a:t>
            </a:r>
            <a:endParaRPr lang="pt-PT" sz="900" kern="1200" dirty="0" smtClean="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Light" pitchFamily="34" charset="0"/>
                <a:ea typeface="+mn-ea"/>
                <a:cs typeface="+mn-cs"/>
              </a:rPr>
              <a:t>Parses inbound documents to identify their specific formats</a:t>
            </a:r>
            <a:endParaRPr lang="pt-PT" sz="900" kern="1200" dirty="0" smtClean="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Light" pitchFamily="34" charset="0"/>
                <a:ea typeface="+mn-ea"/>
                <a:cs typeface="+mn-cs"/>
              </a:rPr>
              <a:t>Extracts key identifiers and identifies applicable routing rules</a:t>
            </a:r>
            <a:endParaRPr lang="pt-PT" sz="900" kern="1200" dirty="0" smtClean="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Light" pitchFamily="34" charset="0"/>
                <a:ea typeface="+mn-ea"/>
                <a:cs typeface="+mn-cs"/>
              </a:rPr>
              <a:t>Delivers documents to their respective destinations including ports or orchestrations</a:t>
            </a:r>
            <a:endParaRPr lang="pt-PT" sz="900" kern="1200" dirty="0" smtClean="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Light" pitchFamily="34" charset="0"/>
                <a:ea typeface="+mn-ea"/>
                <a:cs typeface="+mn-cs"/>
              </a:rPr>
              <a:t>Tracks documents</a:t>
            </a:r>
          </a:p>
          <a:p>
            <a:pPr marL="171450" lvl="0" indent="-171450">
              <a:buFont typeface="Arial" pitchFamily="34" charset="0"/>
              <a:buChar char="•"/>
            </a:pP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Message database</a:t>
            </a:r>
            <a:endParaRPr lang="pt-PT"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a:t>
            </a:r>
            <a:r>
              <a:rPr lang="en-US" sz="900" kern="1200" dirty="0" err="1" smtClean="0">
                <a:solidFill>
                  <a:schemeClr val="tx1"/>
                </a:solidFill>
                <a:effectLst/>
                <a:latin typeface="Segoe UI Light" pitchFamily="34" charset="0"/>
                <a:ea typeface="+mn-ea"/>
                <a:cs typeface="+mn-cs"/>
              </a:rPr>
              <a:t>MessageBox</a:t>
            </a:r>
            <a:r>
              <a:rPr lang="en-US" sz="900" kern="1200" dirty="0" smtClean="0">
                <a:solidFill>
                  <a:schemeClr val="tx1"/>
                </a:solidFill>
                <a:effectLst/>
                <a:latin typeface="Segoe UI Light" pitchFamily="34" charset="0"/>
                <a:ea typeface="+mn-ea"/>
                <a:cs typeface="+mn-cs"/>
              </a:rPr>
              <a:t> database is a Microsoft SQL Server™ database that is used by BizTalk to store and route messages to orchestrations and send ports. When a message arrives in the </a:t>
            </a:r>
            <a:r>
              <a:rPr lang="en-US" sz="900" kern="1200" dirty="0" err="1" smtClean="0">
                <a:solidFill>
                  <a:schemeClr val="tx1"/>
                </a:solidFill>
                <a:effectLst/>
                <a:latin typeface="Segoe UI Light" pitchFamily="34" charset="0"/>
                <a:ea typeface="+mn-ea"/>
                <a:cs typeface="+mn-cs"/>
              </a:rPr>
              <a:t>MessageBox</a:t>
            </a:r>
            <a:r>
              <a:rPr lang="en-US" sz="900" kern="1200" dirty="0" smtClean="0">
                <a:solidFill>
                  <a:schemeClr val="tx1"/>
                </a:solidFill>
                <a:effectLst/>
                <a:latin typeface="Segoe UI Light" pitchFamily="34" charset="0"/>
                <a:ea typeface="+mn-ea"/>
                <a:cs typeface="+mn-cs"/>
              </a:rPr>
              <a:t> database, the metadata associated with the message is matched and evaluated to determine the services that subscribe to messages of this type.</a:t>
            </a:r>
          </a:p>
          <a:p>
            <a:endParaRPr lang="pt-PT"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Publish-Subscribe Model</a:t>
            </a:r>
            <a:endParaRPr lang="pt-PT"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BizTalk Server implements a publish-subscribe model for the routing of messages. In the publish-subscribe model, message providers (publishers) submit messages to a central store (the </a:t>
            </a:r>
            <a:r>
              <a:rPr lang="en-US" sz="900" kern="1200" dirty="0" err="1" smtClean="0">
                <a:solidFill>
                  <a:schemeClr val="tx1"/>
                </a:solidFill>
                <a:effectLst/>
                <a:latin typeface="Segoe UI Light" pitchFamily="34" charset="0"/>
                <a:ea typeface="+mn-ea"/>
                <a:cs typeface="+mn-cs"/>
              </a:rPr>
              <a:t>MessageBox</a:t>
            </a:r>
            <a:r>
              <a:rPr lang="en-US" sz="900" kern="1200" dirty="0" smtClean="0">
                <a:solidFill>
                  <a:schemeClr val="tx1"/>
                </a:solidFill>
                <a:effectLst/>
                <a:latin typeface="Segoe UI Light" pitchFamily="34" charset="0"/>
                <a:ea typeface="+mn-ea"/>
                <a:cs typeface="+mn-cs"/>
              </a:rPr>
              <a:t>), where subscribers (send ports and orchestrations) can subscribe to specific messages. After a message of interest is received by the </a:t>
            </a:r>
            <a:r>
              <a:rPr lang="en-US" sz="900" kern="1200" dirty="0" err="1" smtClean="0">
                <a:solidFill>
                  <a:schemeClr val="tx1"/>
                </a:solidFill>
                <a:effectLst/>
                <a:latin typeface="Segoe UI Light" pitchFamily="34" charset="0"/>
                <a:ea typeface="+mn-ea"/>
                <a:cs typeface="+mn-cs"/>
              </a:rPr>
              <a:t>MessageBox</a:t>
            </a:r>
            <a:r>
              <a:rPr lang="en-US" sz="900" kern="1200" dirty="0" smtClean="0">
                <a:solidFill>
                  <a:schemeClr val="tx1"/>
                </a:solidFill>
                <a:effectLst/>
                <a:latin typeface="Segoe UI Light" pitchFamily="34" charset="0"/>
                <a:ea typeface="+mn-ea"/>
                <a:cs typeface="+mn-cs"/>
              </a:rPr>
              <a:t>, it is sent to all subscribers</a:t>
            </a:r>
            <a:endParaRPr lang="pt-PT" sz="900" kern="1200" dirty="0" smtClean="0">
              <a:solidFill>
                <a:schemeClr val="tx1"/>
              </a:solidFill>
              <a:effectLst/>
              <a:latin typeface="Segoe UI Light" pitchFamily="34" charset="0"/>
              <a:ea typeface="+mn-ea"/>
              <a:cs typeface="+mn-cs"/>
            </a:endParaRPr>
          </a:p>
          <a:p>
            <a:endParaRPr lang="pt-PT" dirty="0"/>
          </a:p>
        </p:txBody>
      </p:sp>
    </p:spTree>
    <p:extLst>
      <p:ext uri="{BB962C8B-B14F-4D97-AF65-F5344CB8AC3E}">
        <p14:creationId xmlns:p14="http://schemas.microsoft.com/office/powerpoint/2010/main" val="1881806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18398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PT"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81791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solidFill>
                  <a:prstClr val="black"/>
                </a:solidFill>
              </a:rPr>
              <a:t>lorem ipsum</a:t>
            </a:r>
            <a:endParaRPr lang="en-US">
              <a:solidFill>
                <a:prstClr val="black"/>
              </a:solidFill>
            </a:endParaRPr>
          </a:p>
        </p:txBody>
      </p:sp>
      <p:sp>
        <p:nvSpPr>
          <p:cNvPr id="5" name="Slide Number Placeholder 4"/>
          <p:cNvSpPr>
            <a:spLocks noGrp="1"/>
          </p:cNvSpPr>
          <p:nvPr>
            <p:ph type="sldNum" sz="quarter" idx="11"/>
          </p:nvPr>
        </p:nvSpPr>
        <p:spPr/>
        <p:txBody>
          <a:bodyPr/>
          <a:lstStyle/>
          <a:p>
            <a:fld id="{E116F5B0-2218-4C13-B576-F1D4E210943C}"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543257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04377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9AEC0AC-6E76-4844-A6E9-363007D57F5E}"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21201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pt-PT" dirty="0"/>
          </a:p>
        </p:txBody>
      </p:sp>
      <p:sp>
        <p:nvSpPr>
          <p:cNvPr id="4" name="Footer Placeholder 3"/>
          <p:cNvSpPr>
            <a:spLocks noGrp="1"/>
          </p:cNvSpPr>
          <p:nvPr>
            <p:ph type="ftr" sz="quarter" idx="10"/>
          </p:nvPr>
        </p:nvSpPr>
        <p:spPr/>
        <p:txBody>
          <a:bodyPr/>
          <a:lstStyle/>
          <a:p>
            <a:r>
              <a:rPr lang="en-US" smtClean="0">
                <a:solidFill>
                  <a:prstClr val="black"/>
                </a:solidFill>
              </a:rPr>
              <a:t>lorem ipsum</a:t>
            </a:r>
            <a:endParaRPr lang="en-US">
              <a:solidFill>
                <a:prstClr val="black"/>
              </a:solidFill>
            </a:endParaRPr>
          </a:p>
        </p:txBody>
      </p:sp>
      <p:sp>
        <p:nvSpPr>
          <p:cNvPr id="5" name="Slide Number Placeholder 4"/>
          <p:cNvSpPr>
            <a:spLocks noGrp="1"/>
          </p:cNvSpPr>
          <p:nvPr>
            <p:ph type="sldNum" sz="quarter" idx="11"/>
          </p:nvPr>
        </p:nvSpPr>
        <p:spPr/>
        <p:txBody>
          <a:bodyPr/>
          <a:lstStyle/>
          <a:p>
            <a:fld id="{E116F5B0-2218-4C13-B576-F1D4E210943C}"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100252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spcBef>
                <a:spcPct val="0"/>
              </a:spcBef>
              <a:spcAft>
                <a:spcPct val="0"/>
              </a:spcAft>
            </a:pPr>
            <a:r>
              <a:rPr lang="en-US" sz="1000" dirty="0" smtClean="0">
                <a:gradFill>
                  <a:gsLst>
                    <a:gs pos="0">
                      <a:srgbClr val="FFFFFF"/>
                    </a:gs>
                    <a:gs pos="100000">
                      <a:srgbClr val="FFFFFF"/>
                    </a:gs>
                  </a:gsLst>
                  <a:lin ang="5400000" scaled="0"/>
                </a:gradFill>
                <a:ea typeface="Segoe UI" pitchFamily="34" charset="0"/>
                <a:cs typeface="Segoe UI" pitchFamily="34" charset="0"/>
              </a:rPr>
              <a:t>We</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have release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bizTalk</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services GA today. It is the first version of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bizTalk</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service available to customer. As you saw it already has customers going live on it and using it for their business needs</a:t>
            </a:r>
          </a:p>
          <a:p>
            <a:pPr defTabSz="932472" fontAlgn="base">
              <a:spcBef>
                <a:spcPct val="0"/>
              </a:spcBef>
              <a:spcAft>
                <a:spcPct val="0"/>
              </a:spcAft>
            </a:pPr>
            <a:endParaRPr lang="en-US" sz="1000" baseline="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000" baseline="0" dirty="0" smtClean="0">
                <a:gradFill>
                  <a:gsLst>
                    <a:gs pos="0">
                      <a:srgbClr val="FFFFFF"/>
                    </a:gs>
                    <a:gs pos="100000">
                      <a:srgbClr val="FFFFFF"/>
                    </a:gs>
                  </a:gsLst>
                  <a:lin ang="5400000" scaled="0"/>
                </a:gradFill>
                <a:ea typeface="Segoe UI" pitchFamily="34" charset="0"/>
                <a:cs typeface="Segoe UI" pitchFamily="34" charset="0"/>
              </a:rPr>
              <a:t>This BizTalk service is built from ground up for enterprise needs. There were forefront our thought. It is the first service to use dedicated managed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approapch</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When we talked to lot of enterprise customer Isolation, resource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gurantees</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were at the forefront. This is because Biztalk runs mission critical workloads. Out new managed dedicated infrastructure combines benefits of managed service with benefits of dedicated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environements</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Provisioning a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biztalk</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environment has never been easier. You go through portal and click through the wizard and you are ready to configure. </a:t>
            </a:r>
          </a:p>
          <a:p>
            <a:pPr defTabSz="932472" fontAlgn="base">
              <a:spcBef>
                <a:spcPct val="0"/>
              </a:spcBef>
              <a:spcAft>
                <a:spcPct val="0"/>
              </a:spcAft>
            </a:pPr>
            <a:endParaRPr lang="en-US" sz="1000" baseline="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000" baseline="0" dirty="0" smtClean="0">
                <a:gradFill>
                  <a:gsLst>
                    <a:gs pos="0">
                      <a:srgbClr val="FFFFFF"/>
                    </a:gs>
                    <a:gs pos="100000">
                      <a:srgbClr val="FFFFFF"/>
                    </a:gs>
                  </a:gsLst>
                  <a:lin ang="5400000" scaled="0"/>
                </a:gradFill>
                <a:ea typeface="Segoe UI" pitchFamily="34" charset="0"/>
                <a:cs typeface="Segoe UI" pitchFamily="34" charset="0"/>
              </a:rPr>
              <a:t>We have also made tooling improvements in the schema editor and testing map functionality for developers. Since all of you have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biztalk</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servier</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we have also introduced tools for migrating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biztalk</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maps to services and tool for migrating trading partner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agrements</a:t>
            </a:r>
            <a:endParaRPr lang="en-US" sz="1000" baseline="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endParaRPr lang="en-US" sz="1000" baseline="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000" baseline="0" dirty="0" smtClean="0">
                <a:gradFill>
                  <a:gsLst>
                    <a:gs pos="0">
                      <a:srgbClr val="FFFFFF"/>
                    </a:gs>
                    <a:gs pos="100000">
                      <a:srgbClr val="FFFFFF"/>
                    </a:gs>
                  </a:gsLst>
                  <a:lin ang="5400000" scaled="0"/>
                </a:gradFill>
                <a:ea typeface="Segoe UI" pitchFamily="34" charset="0"/>
                <a:cs typeface="Segoe UI" pitchFamily="34" charset="0"/>
              </a:rPr>
              <a:t>It currently supports two scenarios of EAI and EDI. In EAI we have build a new transformation engine. We also allow connecting to data sources using various protocols FTP/FTPS/SFTP/HTTP. As I said earlier, we will be focusing on hybrid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scnearios</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as we believe it will be a reality for long time. Using BizTalk adapter services, you connect to your on-premise systems and using cloud  to integrate. we provide out of box connectivity to popular on-premise systems such as SAP, SQL, Oracle EBS. </a:t>
            </a:r>
          </a:p>
          <a:p>
            <a:pPr defTabSz="932472" fontAlgn="base">
              <a:spcBef>
                <a:spcPct val="0"/>
              </a:spcBef>
              <a:spcAft>
                <a:spcPct val="0"/>
              </a:spcAft>
            </a:pPr>
            <a:endParaRPr lang="en-US" sz="1000" baseline="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000" baseline="0" dirty="0" smtClean="0">
                <a:gradFill>
                  <a:gsLst>
                    <a:gs pos="0">
                      <a:srgbClr val="FFFFFF"/>
                    </a:gs>
                    <a:gs pos="100000">
                      <a:srgbClr val="FFFFFF"/>
                    </a:gs>
                  </a:gsLst>
                  <a:lin ang="5400000" scaled="0"/>
                </a:gradFill>
                <a:ea typeface="Segoe UI" pitchFamily="34" charset="0"/>
                <a:cs typeface="Segoe UI" pitchFamily="34" charset="0"/>
              </a:rPr>
              <a:t>Since we think B2B scenarios are amenable to cloud, we have done some major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improvments</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in B2B. It supports X12/AS2, TPM portal and APIs . This is an enterprise class B2B solution that we </a:t>
            </a:r>
            <a:r>
              <a:rPr lang="en-US" sz="1000" baseline="0" dirty="0" err="1" smtClean="0">
                <a:gradFill>
                  <a:gsLst>
                    <a:gs pos="0">
                      <a:srgbClr val="FFFFFF"/>
                    </a:gs>
                    <a:gs pos="100000">
                      <a:srgbClr val="FFFFFF"/>
                    </a:gs>
                  </a:gsLst>
                  <a:lin ang="5400000" scaled="0"/>
                </a:gradFill>
                <a:ea typeface="Segoe UI" pitchFamily="34" charset="0"/>
                <a:cs typeface="Segoe UI" pitchFamily="34" charset="0"/>
              </a:rPr>
              <a:t>belive</a:t>
            </a:r>
            <a:r>
              <a:rPr lang="en-US" sz="1000" baseline="0" dirty="0" smtClean="0">
                <a:gradFill>
                  <a:gsLst>
                    <a:gs pos="0">
                      <a:srgbClr val="FFFFFF"/>
                    </a:gs>
                    <a:gs pos="100000">
                      <a:srgbClr val="FFFFFF"/>
                    </a:gs>
                  </a:gsLst>
                  <a:lin ang="5400000" scaled="0"/>
                </a:gradFill>
                <a:ea typeface="Segoe UI" pitchFamily="34" charset="0"/>
                <a:cs typeface="Segoe UI" pitchFamily="34" charset="0"/>
              </a:rPr>
              <a:t> customers will love. </a:t>
            </a:r>
          </a:p>
        </p:txBody>
      </p:sp>
      <p:sp>
        <p:nvSpPr>
          <p:cNvPr id="4" name="Slide Number Placeholder 3"/>
          <p:cNvSpPr>
            <a:spLocks noGrp="1"/>
          </p:cNvSpPr>
          <p:nvPr>
            <p:ph type="sldNum" sz="quarter" idx="10"/>
          </p:nvPr>
        </p:nvSpPr>
        <p:spPr/>
        <p:txBody>
          <a:bodyPr/>
          <a:lstStyle/>
          <a:p>
            <a:fld id="{C48D5504-34D8-444C-8325-4523A193BFED}"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671223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2856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pt-PT"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83804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7662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900" dirty="0" smtClean="0"/>
              <a:t>Nowadays system have to be linked so that the boundaries between processes to become seamless</a:t>
            </a:r>
          </a:p>
          <a:p>
            <a:pPr algn="just"/>
            <a:r>
              <a:rPr lang="en-US" sz="900" dirty="0" smtClean="0"/>
              <a:t>…establishment of system interfaces, internal and external…</a:t>
            </a:r>
          </a:p>
          <a:p>
            <a:pPr algn="just"/>
            <a:r>
              <a:rPr lang="en-US" sz="900" dirty="0" smtClean="0"/>
              <a:t>…emphasis on risk management and continuous verification…</a:t>
            </a:r>
          </a:p>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5547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25656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Azure is a broad stack of services that runs in our datacenters globally. </a:t>
            </a:r>
          </a:p>
          <a:p>
            <a:endParaRPr lang="en-US" dirty="0"/>
          </a:p>
          <a:p>
            <a:r>
              <a:rPr lang="en-US" dirty="0"/>
              <a:t>Think of the different services as </a:t>
            </a:r>
            <a:r>
              <a:rPr lang="en-US" i="1" dirty="0"/>
              <a:t>building blocks.</a:t>
            </a:r>
            <a:r>
              <a:rPr lang="en-US" dirty="0"/>
              <a:t> These services can be categorized into three classes – </a:t>
            </a:r>
          </a:p>
          <a:p>
            <a:r>
              <a:rPr lang="en-US" b="1" dirty="0"/>
              <a:t>Infrastructure services </a:t>
            </a:r>
            <a:r>
              <a:rPr lang="en-US" dirty="0"/>
              <a:t>which are lower level building blocks, </a:t>
            </a:r>
          </a:p>
          <a:p>
            <a:r>
              <a:rPr lang="en-US" b="1" dirty="0"/>
              <a:t>Data services </a:t>
            </a:r>
            <a:r>
              <a:rPr lang="en-US" dirty="0"/>
              <a:t>that provide storage and data management capabilities to apps, and </a:t>
            </a:r>
          </a:p>
          <a:p>
            <a:r>
              <a:rPr lang="en-US" b="1" dirty="0"/>
              <a:t>App services</a:t>
            </a:r>
            <a:r>
              <a:rPr lang="en-US" dirty="0"/>
              <a:t> which provide different capabilities to rapidly develop apps, scale and run apps at a global scale.</a:t>
            </a:r>
          </a:p>
          <a:p>
            <a:endParaRPr lang="en-US" dirty="0"/>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37ECAF-918D-458F-AB27-B3F69173E295}" type="datetime1">
              <a:rPr lang="en-US" smtClean="0">
                <a:solidFill>
                  <a:prstClr val="black"/>
                </a:solidFill>
              </a:rPr>
              <a:t>10/20/2014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8" name="Header Placeholder 7"/>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8661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Azure is a broad stack of services that runs in our datacenters globally. </a:t>
            </a:r>
          </a:p>
          <a:p>
            <a:endParaRPr lang="en-US" dirty="0"/>
          </a:p>
          <a:p>
            <a:r>
              <a:rPr lang="en-US" dirty="0"/>
              <a:t>Think of the different services as </a:t>
            </a:r>
            <a:r>
              <a:rPr lang="en-US" i="1" dirty="0"/>
              <a:t>building blocks.</a:t>
            </a:r>
            <a:r>
              <a:rPr lang="en-US" dirty="0"/>
              <a:t> These services can be categorized into three classes – </a:t>
            </a:r>
          </a:p>
          <a:p>
            <a:r>
              <a:rPr lang="en-US" b="1" dirty="0"/>
              <a:t>Infrastructure services </a:t>
            </a:r>
            <a:r>
              <a:rPr lang="en-US" dirty="0"/>
              <a:t>which are lower level building blocks, </a:t>
            </a:r>
          </a:p>
          <a:p>
            <a:r>
              <a:rPr lang="en-US" b="1" dirty="0"/>
              <a:t>Data services </a:t>
            </a:r>
            <a:r>
              <a:rPr lang="en-US" dirty="0"/>
              <a:t>that provide storage and data management capabilities to apps, and </a:t>
            </a:r>
          </a:p>
          <a:p>
            <a:r>
              <a:rPr lang="en-US" b="1" dirty="0"/>
              <a:t>App services</a:t>
            </a:r>
            <a:r>
              <a:rPr lang="en-US" dirty="0"/>
              <a:t> which provide different capabilities to rapidly develop apps, scale and run apps at a global </a:t>
            </a:r>
            <a:r>
              <a:rPr lang="en-US"/>
              <a:t>scale</a:t>
            </a:r>
            <a:r>
              <a:rPr lang="en-US" smtClean="0"/>
              <a:t>.</a:t>
            </a:r>
            <a:endParaRPr lang="en-US" dirty="0"/>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28452-88F3-4323-8DFB-9703BCE08D07}" type="datetime1">
              <a:rPr lang="en-US" smtClean="0">
                <a:solidFill>
                  <a:prstClr val="black"/>
                </a:solidFill>
              </a:rPr>
              <a:t>10/20/2014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8" name="Header Placeholder 7"/>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943806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https://www.flickr.com/photos/andresthor/3963368371/</a:t>
            </a:r>
            <a:endParaRPr lang="en-US" dirty="0" smtClean="0"/>
          </a:p>
        </p:txBody>
      </p:sp>
      <p:sp>
        <p:nvSpPr>
          <p:cNvPr id="4" name="Slide Number Placeholder 3"/>
          <p:cNvSpPr>
            <a:spLocks noGrp="1"/>
          </p:cNvSpPr>
          <p:nvPr>
            <p:ph type="sldNum" sz="quarter" idx="10"/>
          </p:nvPr>
        </p:nvSpPr>
        <p:spPr/>
        <p:txBody>
          <a:bodyPr/>
          <a:lstStyle/>
          <a:p>
            <a:fld id="{0D2D2D6A-15BB-4167-A9FA-40E7487DAAF7}" type="slidenum">
              <a:rPr lang="en-US" smtClean="0"/>
              <a:t>10</a:t>
            </a:fld>
            <a:endParaRPr lang="en-US"/>
          </a:p>
        </p:txBody>
      </p:sp>
    </p:spTree>
    <p:extLst>
      <p:ext uri="{BB962C8B-B14F-4D97-AF65-F5344CB8AC3E}">
        <p14:creationId xmlns:p14="http://schemas.microsoft.com/office/powerpoint/2010/main" val="1319624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Click to edit Master title style</a:t>
            </a:r>
            <a:endParaRPr lang="en-US" sz="4800" dirty="0"/>
          </a:p>
        </p:txBody>
      </p:sp>
    </p:spTree>
    <p:extLst>
      <p:ext uri="{BB962C8B-B14F-4D97-AF65-F5344CB8AC3E}">
        <p14:creationId xmlns:p14="http://schemas.microsoft.com/office/powerpoint/2010/main" val="108032785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350423218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95244403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14711"/>
          <a:stretch/>
        </p:blipFill>
        <p:spPr>
          <a:xfrm>
            <a:off x="0" y="-31129"/>
            <a:ext cx="12436475" cy="7056784"/>
          </a:xfrm>
          <a:prstGeom prst="rect">
            <a:avLst/>
          </a:prstGeom>
        </p:spPr>
      </p:pic>
      <p:sp>
        <p:nvSpPr>
          <p:cNvPr id="17" name="Rectangle 16"/>
          <p:cNvSpPr/>
          <p:nvPr userDrawn="1"/>
        </p:nvSpPr>
        <p:spPr bwMode="gray">
          <a:xfrm>
            <a:off x="125584" y="1409030"/>
            <a:ext cx="7819147" cy="36593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5585" y="1408161"/>
            <a:ext cx="7820844" cy="183140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125585" y="3238706"/>
            <a:ext cx="7820844" cy="1826492"/>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801518"/>
            <a:ext cx="2308359" cy="969823"/>
          </a:xfrm>
          <a:prstGeom prst="rect">
            <a:avLst/>
          </a:prstGeom>
        </p:spPr>
      </p:pic>
    </p:spTree>
    <p:extLst>
      <p:ext uri="{BB962C8B-B14F-4D97-AF65-F5344CB8AC3E}">
        <p14:creationId xmlns:p14="http://schemas.microsoft.com/office/powerpoint/2010/main" val="2063753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122579586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114500151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101418625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smtClean="0"/>
              <a:t>Click to edit Master text styles</a:t>
            </a:r>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380919162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smtClean="0"/>
              <a:t>Click to edit Master text styles</a:t>
            </a:r>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43494895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smtClean="0"/>
              <a:t>Click to edit Master text styles</a:t>
            </a:r>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36465733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6887906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IT MANAGERS</a:t>
            </a:r>
          </a:p>
        </p:txBody>
      </p:sp>
    </p:spTree>
    <p:extLst>
      <p:ext uri="{BB962C8B-B14F-4D97-AF65-F5344CB8AC3E}">
        <p14:creationId xmlns:p14="http://schemas.microsoft.com/office/powerpoint/2010/main" val="96634063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smtClean="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smtClean="0"/>
              <a:t>Título</a:t>
            </a:r>
            <a:r>
              <a:rPr lang="en-US" dirty="0" smtClean="0"/>
              <a:t> </a:t>
            </a:r>
            <a:r>
              <a:rPr lang="en-US" dirty="0" err="1" smtClean="0"/>
              <a:t>Sessão</a:t>
            </a:r>
            <a:r>
              <a:rPr lang="en-US" dirty="0" smtClean="0"/>
              <a:t> | IT MANAGERS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27101344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3705124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smtClean="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smtClean="0"/>
              <a:t>Título</a:t>
            </a:r>
            <a:r>
              <a:rPr lang="en-US" dirty="0" smtClean="0"/>
              <a:t> </a:t>
            </a:r>
            <a:r>
              <a:rPr lang="en-US" dirty="0" err="1" smtClean="0"/>
              <a:t>Sessão</a:t>
            </a:r>
            <a:r>
              <a:rPr lang="en-US" dirty="0" smtClean="0"/>
              <a:t> | WEB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75785759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smtClean="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9127403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405772264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smtClean="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smtClean="0">
                <a:solidFill>
                  <a:srgbClr val="A5A5A5"/>
                </a:solidFill>
                <a:latin typeface="Segoe UI Light" pitchFamily="34" charset="0"/>
              </a:rPr>
              <a:t>Orador</a:t>
            </a:r>
            <a:endParaRPr lang="pt-PT" dirty="0" smtClean="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smtClean="0"/>
              <a:t>Título</a:t>
            </a:r>
            <a:r>
              <a:rPr lang="en-US" dirty="0" smtClean="0"/>
              <a:t> </a:t>
            </a:r>
            <a:r>
              <a:rPr lang="en-US" dirty="0" err="1" smtClean="0"/>
              <a:t>Sessão</a:t>
            </a:r>
            <a:r>
              <a:rPr lang="en-US" dirty="0" smtClean="0"/>
              <a:t> | ARQUITECTOS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0183518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6416252"/>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12774003"/>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3906005"/>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425205872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9779998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1698090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377763025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2853796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7675306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608079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100127518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55018638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3113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666071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0048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62433749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717787"/>
            <a:ext cx="10571004" cy="508524"/>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504456"/>
            <a:ext cx="8705533" cy="423769"/>
          </a:xfrm>
        </p:spPr>
        <p:txBody>
          <a:bodyPr anchor="ctr">
            <a:spAutoFit/>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6349822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
        <p:nvSpPr>
          <p:cNvPr id="4" name="Oval 3"/>
          <p:cNvSpPr/>
          <p:nvPr userDrawn="1"/>
        </p:nvSpPr>
        <p:spPr bwMode="auto">
          <a:xfrm>
            <a:off x="11548377" y="6295074"/>
            <a:ext cx="473549"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5" name="Footer Placeholder 31"/>
          <p:cNvSpPr>
            <a:spLocks noGrp="1"/>
          </p:cNvSpPr>
          <p:nvPr>
            <p:ph type="ftr" sz="quarter" idx="13"/>
          </p:nvPr>
        </p:nvSpPr>
        <p:spPr>
          <a:xfrm>
            <a:off x="8912807" y="6376310"/>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6" name="Slide Number Placeholder 32"/>
          <p:cNvSpPr>
            <a:spLocks noGrp="1"/>
          </p:cNvSpPr>
          <p:nvPr>
            <p:ph type="sldNum" sz="quarter" idx="14"/>
          </p:nvPr>
        </p:nvSpPr>
        <p:spPr>
          <a:xfrm>
            <a:off x="10260093" y="6359555"/>
            <a:ext cx="3027728" cy="246385"/>
          </a:xfrm>
        </p:spPr>
        <p:txBody>
          <a:bodyPr anchor="ctr"/>
          <a:lstStyle>
            <a:lvl1pPr>
              <a:defRPr sz="714">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997821107"/>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6"/>
            <a:ext cx="5785229" cy="207176"/>
          </a:xfrm>
        </p:spPr>
        <p:txBody>
          <a:bodyPr/>
          <a:lstStyle>
            <a:lvl1pPr marL="0" indent="0">
              <a:buNone/>
              <a:defRPr sz="1122"/>
            </a:lvl1pPr>
          </a:lstStyle>
          <a:p>
            <a:pPr lvl="0"/>
            <a:r>
              <a:rPr lang="en-US" dirty="0" smtClean="0"/>
              <a:t>Click to edit Master text styles</a:t>
            </a:r>
          </a:p>
        </p:txBody>
      </p:sp>
      <p:sp>
        <p:nvSpPr>
          <p:cNvPr id="3" name="Oval 2"/>
          <p:cNvSpPr/>
          <p:nvPr userDrawn="1"/>
        </p:nvSpPr>
        <p:spPr bwMode="auto">
          <a:xfrm>
            <a:off x="11548377" y="6295074"/>
            <a:ext cx="473549"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8912807" y="6376310"/>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260093" y="6359555"/>
            <a:ext cx="3027728" cy="246385"/>
          </a:xfrm>
        </p:spPr>
        <p:txBody>
          <a:bodyPr anchor="ctr"/>
          <a:lstStyle>
            <a:lvl1pPr>
              <a:defRPr sz="714">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78313969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6"/>
            <a:ext cx="11375537" cy="1186802"/>
          </a:xfrm>
        </p:spPr>
        <p:txBody>
          <a:bodyPr/>
          <a:lstStyle/>
          <a:p>
            <a:r>
              <a:rPr lang="en-US" dirty="0" smtClean="0"/>
              <a:t>Click to edit Master title style</a:t>
            </a:r>
            <a:endParaRPr lang="pt-PT" dirty="0"/>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1530" b="1">
                <a:solidFill>
                  <a:schemeClr val="tx1">
                    <a:lumMod val="75000"/>
                    <a:lumOff val="2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352199" indent="0">
              <a:lnSpc>
                <a:spcPct val="150000"/>
              </a:lnSpc>
              <a:buClr>
                <a:schemeClr val="accent4"/>
              </a:buClr>
              <a:buNone/>
              <a:defRPr/>
            </a:lvl2pPr>
            <a:lvl3pPr marL="654605" indent="0">
              <a:lnSpc>
                <a:spcPct val="150000"/>
              </a:lnSpc>
              <a:buClr>
                <a:schemeClr val="accent4"/>
              </a:buClr>
              <a:buNone/>
              <a:defRPr/>
            </a:lvl3pPr>
            <a:lvl4pPr marL="963083" indent="0">
              <a:lnSpc>
                <a:spcPct val="150000"/>
              </a:lnSpc>
              <a:buClr>
                <a:schemeClr val="accent4"/>
              </a:buClr>
              <a:buNone/>
              <a:defRPr/>
            </a:lvl4pPr>
            <a:lvl5pPr marL="1227840" indent="0">
              <a:lnSpc>
                <a:spcPct val="150000"/>
              </a:lnSpc>
              <a:buClr>
                <a:schemeClr val="accent4"/>
              </a:buClr>
              <a:buNone/>
              <a:defRPr/>
            </a:lvl5pPr>
          </a:lstStyle>
          <a:p>
            <a:pPr lvl="0"/>
            <a:r>
              <a:rPr lang="en-US" dirty="0" smtClean="0"/>
              <a:t>Click to edit Master text styles</a:t>
            </a:r>
          </a:p>
        </p:txBody>
      </p:sp>
      <p:sp>
        <p:nvSpPr>
          <p:cNvPr id="10" name="Oval 9"/>
          <p:cNvSpPr/>
          <p:nvPr userDrawn="1"/>
        </p:nvSpPr>
        <p:spPr bwMode="auto">
          <a:xfrm>
            <a:off x="11548377" y="6295074"/>
            <a:ext cx="473549"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13" name="Footer Placeholder 31"/>
          <p:cNvSpPr>
            <a:spLocks noGrp="1"/>
          </p:cNvSpPr>
          <p:nvPr>
            <p:ph type="ftr" sz="quarter" idx="13"/>
          </p:nvPr>
        </p:nvSpPr>
        <p:spPr>
          <a:xfrm>
            <a:off x="8912807" y="6376310"/>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4" name="Slide Number Placeholder 32"/>
          <p:cNvSpPr>
            <a:spLocks noGrp="1"/>
          </p:cNvSpPr>
          <p:nvPr>
            <p:ph type="sldNum" sz="quarter" idx="14"/>
          </p:nvPr>
        </p:nvSpPr>
        <p:spPr>
          <a:xfrm>
            <a:off x="10260093" y="6359555"/>
            <a:ext cx="3027728" cy="246385"/>
          </a:xfrm>
        </p:spPr>
        <p:txBody>
          <a:bodyPr anchor="ctr"/>
          <a:lstStyle>
            <a:lvl1pPr>
              <a:defRPr sz="714">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09817484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5"/>
            <a:ext cx="4675410" cy="621735"/>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1836" dirty="0" smtClean="0">
                <a:solidFill>
                  <a:schemeClr val="lt1"/>
                </a:solidFill>
              </a:defRPr>
            </a:lvl2pPr>
            <a:lvl3pPr>
              <a:defRPr lang="en-US" sz="1836" dirty="0" smtClean="0">
                <a:solidFill>
                  <a:schemeClr val="lt1"/>
                </a:solidFill>
              </a:defRPr>
            </a:lvl3pPr>
            <a:lvl4pPr>
              <a:defRPr lang="en-US" sz="1836" dirty="0" smtClean="0">
                <a:solidFill>
                  <a:schemeClr val="lt1"/>
                </a:solidFill>
              </a:defRPr>
            </a:lvl4pPr>
            <a:lvl5pPr>
              <a:defRPr lang="pt-PT" sz="1836" dirty="0">
                <a:solidFill>
                  <a:schemeClr val="lt1"/>
                </a:solidFill>
              </a:defRPr>
            </a:lvl5pPr>
          </a:lstStyle>
          <a:p>
            <a:pPr marL="0" lvl="0" algn="ctr" defTabSz="932290"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5"/>
            <a:ext cx="4675410" cy="621735"/>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1836" dirty="0" smtClean="0">
                <a:solidFill>
                  <a:schemeClr val="lt1"/>
                </a:solidFill>
              </a:defRPr>
            </a:lvl2pPr>
            <a:lvl3pPr>
              <a:defRPr lang="en-US" sz="1836" dirty="0" smtClean="0">
                <a:solidFill>
                  <a:schemeClr val="lt1"/>
                </a:solidFill>
              </a:defRPr>
            </a:lvl3pPr>
            <a:lvl4pPr>
              <a:defRPr lang="en-US" sz="1836" dirty="0" smtClean="0">
                <a:solidFill>
                  <a:schemeClr val="lt1"/>
                </a:solidFill>
              </a:defRPr>
            </a:lvl4pPr>
            <a:lvl5pPr>
              <a:defRPr lang="pt-PT" sz="1836" dirty="0">
                <a:solidFill>
                  <a:schemeClr val="lt1"/>
                </a:solidFill>
              </a:defRPr>
            </a:lvl5pPr>
          </a:lstStyle>
          <a:p>
            <a:pPr marL="0" lvl="0" algn="ctr" defTabSz="932290" fontAlgn="base">
              <a:spcBef>
                <a:spcPct val="0"/>
              </a:spcBef>
              <a:spcAft>
                <a:spcPct val="0"/>
              </a:spcAft>
            </a:pPr>
            <a:r>
              <a:rPr lang="en-US" dirty="0" smtClean="0"/>
              <a:t>Click to edit Master text styles</a:t>
            </a:r>
          </a:p>
        </p:txBody>
      </p:sp>
      <p:sp>
        <p:nvSpPr>
          <p:cNvPr id="10" name="Oval 9"/>
          <p:cNvSpPr/>
          <p:nvPr userDrawn="1"/>
        </p:nvSpPr>
        <p:spPr bwMode="auto">
          <a:xfrm>
            <a:off x="11548377" y="6295074"/>
            <a:ext cx="473549"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11" name="Footer Placeholder 31"/>
          <p:cNvSpPr>
            <a:spLocks noGrp="1"/>
          </p:cNvSpPr>
          <p:nvPr>
            <p:ph type="ftr" sz="quarter" idx="17"/>
          </p:nvPr>
        </p:nvSpPr>
        <p:spPr>
          <a:xfrm>
            <a:off x="8912807" y="6376310"/>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2" name="Slide Number Placeholder 32"/>
          <p:cNvSpPr>
            <a:spLocks noGrp="1"/>
          </p:cNvSpPr>
          <p:nvPr>
            <p:ph type="sldNum" sz="quarter" idx="18"/>
          </p:nvPr>
        </p:nvSpPr>
        <p:spPr>
          <a:xfrm>
            <a:off x="10260093" y="6359555"/>
            <a:ext cx="3027728" cy="246385"/>
          </a:xfrm>
        </p:spPr>
        <p:txBody>
          <a:bodyPr anchor="ctr"/>
          <a:lstStyle>
            <a:lvl1pPr>
              <a:defRPr sz="714">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9840392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US" sz="2244" dirty="0" smtClean="0">
              <a:solidFill>
                <a:srgbClr val="FFFFFF"/>
              </a:solidFill>
            </a:endParaRPr>
          </a:p>
        </p:txBody>
      </p:sp>
      <p:sp>
        <p:nvSpPr>
          <p:cNvPr id="6" name="Title 1"/>
          <p:cNvSpPr>
            <a:spLocks noGrp="1"/>
          </p:cNvSpPr>
          <p:nvPr>
            <p:ph type="ctrTitle"/>
          </p:nvPr>
        </p:nvSpPr>
        <p:spPr>
          <a:xfrm>
            <a:off x="1036373" y="2911618"/>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27930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2" y="1"/>
            <a:ext cx="12438212" cy="6994525"/>
          </a:xfrm>
          <a:prstGeom prst="rect">
            <a:avLst/>
          </a:prstGeom>
          <a:noFill/>
          <a:ln>
            <a:noFill/>
          </a:ln>
          <a:extLst/>
        </p:spPr>
      </p:pic>
      <p:sp>
        <p:nvSpPr>
          <p:cNvPr id="2" name="Title 1"/>
          <p:cNvSpPr>
            <a:spLocks noGrp="1"/>
          </p:cNvSpPr>
          <p:nvPr>
            <p:ph type="ctrTitle"/>
          </p:nvPr>
        </p:nvSpPr>
        <p:spPr>
          <a:xfrm>
            <a:off x="207275" y="2253792"/>
            <a:ext cx="12021926" cy="2564658"/>
          </a:xfrm>
        </p:spPr>
        <p:txBody>
          <a:bodyPr anchor="ctr" anchorCtr="1">
            <a:normAutofit/>
          </a:bodyPr>
          <a:lstStyle>
            <a:lvl1pPr algn="ctr">
              <a:lnSpc>
                <a:spcPct val="150000"/>
              </a:lnSpc>
              <a:defRPr kumimoji="0" lang="en-US" sz="5507" b="0" i="0" u="none" strike="noStrike" kern="1200" cap="none" spc="-153"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700379"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1530" b="1" cap="all" spc="0" baseline="0">
                <a:solidFill>
                  <a:schemeClr val="bg1"/>
                </a:solidFill>
                <a:latin typeface="Segoe UI" pitchFamily="34" charset="0"/>
                <a:ea typeface="Segoe UI" pitchFamily="34" charset="0"/>
                <a:cs typeface="Segoe UI" pitchFamily="34" charset="0"/>
              </a:defRPr>
            </a:lvl1pPr>
            <a:lvl2pPr marL="350189" indent="0" algn="ctr">
              <a:buNone/>
              <a:defRPr>
                <a:solidFill>
                  <a:schemeClr val="tx1">
                    <a:tint val="75000"/>
                  </a:schemeClr>
                </a:solidFill>
              </a:defRPr>
            </a:lvl2pPr>
            <a:lvl3pPr marL="700379" indent="0" algn="ctr">
              <a:buNone/>
              <a:defRPr>
                <a:solidFill>
                  <a:schemeClr val="tx1">
                    <a:tint val="75000"/>
                  </a:schemeClr>
                </a:solidFill>
              </a:defRPr>
            </a:lvl3pPr>
            <a:lvl4pPr marL="1050567" indent="0" algn="ctr">
              <a:buNone/>
              <a:defRPr>
                <a:solidFill>
                  <a:schemeClr val="tx1">
                    <a:tint val="75000"/>
                  </a:schemeClr>
                </a:solidFill>
              </a:defRPr>
            </a:lvl4pPr>
            <a:lvl5pPr marL="1400756" indent="0" algn="ctr">
              <a:buNone/>
              <a:defRPr>
                <a:solidFill>
                  <a:schemeClr val="tx1">
                    <a:tint val="75000"/>
                  </a:schemeClr>
                </a:solidFill>
              </a:defRPr>
            </a:lvl5pPr>
            <a:lvl6pPr marL="1750946" indent="0" algn="ctr">
              <a:buNone/>
              <a:defRPr>
                <a:solidFill>
                  <a:schemeClr val="tx1">
                    <a:tint val="75000"/>
                  </a:schemeClr>
                </a:solidFill>
              </a:defRPr>
            </a:lvl6pPr>
            <a:lvl7pPr marL="2101135" indent="0" algn="ctr">
              <a:buNone/>
              <a:defRPr>
                <a:solidFill>
                  <a:schemeClr val="tx1">
                    <a:tint val="75000"/>
                  </a:schemeClr>
                </a:solidFill>
              </a:defRPr>
            </a:lvl7pPr>
            <a:lvl8pPr marL="2451324" indent="0" algn="ctr">
              <a:buNone/>
              <a:defRPr>
                <a:solidFill>
                  <a:schemeClr val="tx1">
                    <a:tint val="75000"/>
                  </a:schemeClr>
                </a:solidFill>
              </a:defRPr>
            </a:lvl8pPr>
            <a:lvl9pPr marL="2801512"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224"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700379" rtl="0" eaLnBrk="1" fontAlgn="auto" latinLnBrk="0" hangingPunct="1">
              <a:lnSpc>
                <a:spcPts val="1839"/>
              </a:lnSpc>
              <a:spcBef>
                <a:spcPts val="0"/>
              </a:spcBef>
              <a:spcAft>
                <a:spcPts val="0"/>
              </a:spcAft>
              <a:buClr>
                <a:srgbClr val="00B0F0"/>
              </a:buClr>
              <a:buSzPct val="100000"/>
              <a:buFontTx/>
              <a:buNone/>
              <a:tabLst/>
              <a:defRPr/>
            </a:pPr>
            <a:r>
              <a:rPr lang="en-US" dirty="0" smtClean="0"/>
              <a:t>Click to edit presenter </a:t>
            </a:r>
          </a:p>
          <a:p>
            <a:pPr marL="0" marR="0" lvl="0" indent="0" algn="l" defTabSz="700379" rtl="0" eaLnBrk="1" fontAlgn="auto" latinLnBrk="0" hangingPunct="1">
              <a:lnSpc>
                <a:spcPts val="1839"/>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2738885636"/>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04584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9" y="3457452"/>
            <a:ext cx="5443995" cy="621736"/>
          </a:xfrm>
        </p:spPr>
        <p:txBody>
          <a:bodyPr anchor="ctr">
            <a:noAutofit/>
          </a:bodyPr>
          <a:lstStyle>
            <a:lvl1pPr marL="0" indent="0" algn="r">
              <a:buNone/>
              <a:defRPr sz="2856"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1" y="3428777"/>
            <a:ext cx="2400529" cy="690221"/>
          </a:xfrm>
          <a:prstGeom prst="rect">
            <a:avLst/>
          </a:prstGeom>
        </p:spPr>
      </p:pic>
      <p:sp>
        <p:nvSpPr>
          <p:cNvPr id="6" name="Text Placeholder 12"/>
          <p:cNvSpPr>
            <a:spLocks noGrp="1"/>
          </p:cNvSpPr>
          <p:nvPr>
            <p:ph type="body" sz="quarter" idx="11"/>
          </p:nvPr>
        </p:nvSpPr>
        <p:spPr>
          <a:xfrm>
            <a:off x="3676089" y="4222621"/>
            <a:ext cx="5443995" cy="414490"/>
          </a:xfrm>
        </p:spPr>
        <p:txBody>
          <a:bodyPr anchor="ctr">
            <a:noAutofit/>
          </a:bodyPr>
          <a:lstStyle>
            <a:lvl1pPr marL="0" indent="0" algn="r">
              <a:buNone/>
              <a:defRPr sz="1836"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9" y="4637111"/>
            <a:ext cx="5443995" cy="1139849"/>
          </a:xfrm>
        </p:spPr>
        <p:txBody>
          <a:bodyPr anchor="t">
            <a:noAutofit/>
          </a:bodyPr>
          <a:lstStyle>
            <a:lvl1pPr marL="0" indent="0" algn="r">
              <a:lnSpc>
                <a:spcPct val="100000"/>
              </a:lnSpc>
              <a:buNone/>
              <a:defRPr sz="1224"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612"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125355833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29219" y="2"/>
            <a:ext cx="10063612" cy="8581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427173" y="1505768"/>
            <a:ext cx="9558380" cy="4758544"/>
          </a:xfrm>
        </p:spPr>
        <p:txBody>
          <a:bodyPr/>
          <a:lstStyle/>
          <a:p>
            <a:pPr lvl="0"/>
            <a:endParaRPr lang="en-US" noProof="0" smtClean="0"/>
          </a:p>
        </p:txBody>
      </p:sp>
    </p:spTree>
    <p:extLst>
      <p:ext uri="{BB962C8B-B14F-4D97-AF65-F5344CB8AC3E}">
        <p14:creationId xmlns:p14="http://schemas.microsoft.com/office/powerpoint/2010/main" val="698860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10" Type="http://schemas.openxmlformats.org/officeDocument/2006/relationships/theme" Target="../theme/theme4.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heme" Target="../theme/theme5.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195" r:id="rId32"/>
    <p:sldLayoutId id="2147484231" r:id="rId33"/>
    <p:sldLayoutId id="2147484232" r:id="rId34"/>
    <p:sldLayoutId id="2147484233" r:id="rId35"/>
    <p:sldLayoutId id="2147484234" r:id="rId36"/>
    <p:sldLayoutId id="2147484240" r:id="rId37"/>
    <p:sldLayoutId id="2147484243" r:id="rId38"/>
    <p:sldLayoutId id="2147484245" r:id="rId39"/>
    <p:sldLayoutId id="2147484246" r:id="rId40"/>
    <p:sldLayoutId id="2147484262" r:id="rId4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10/20/2014</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iming>
    <p:tnLst>
      <p:par>
        <p:cTn id="1" dur="indefinite" restart="never" nodeType="tmRoot"/>
      </p:par>
    </p:tnLst>
  </p:timing>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20/10/2014</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58" r:id="rId10"/>
    <p:sldLayoutId id="2147484260" r:id="rId11"/>
    <p:sldLayoutId id="2147484261" r:id="rId12"/>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20/10/2014</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77221206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6"/>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5" y="1718008"/>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816">
                <a:solidFill>
                  <a:schemeClr val="tx1">
                    <a:lumMod val="75000"/>
                    <a:lumOff val="25000"/>
                  </a:schemeClr>
                </a:solidFill>
              </a:defRPr>
            </a:lvl1pPr>
          </a:lstStyle>
          <a:p>
            <a:pPr defTabSz="932597"/>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816">
                <a:solidFill>
                  <a:schemeClr val="tx1">
                    <a:lumMod val="75000"/>
                    <a:lumOff val="25000"/>
                  </a:schemeClr>
                </a:solidFill>
              </a:defRPr>
            </a:lvl1pPr>
          </a:lstStyle>
          <a:p>
            <a:pPr defTabSz="932597"/>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816">
                <a:solidFill>
                  <a:schemeClr val="tx1">
                    <a:lumMod val="75000"/>
                    <a:lumOff val="25000"/>
                  </a:schemeClr>
                </a:solidFill>
              </a:defRPr>
            </a:lvl1pPr>
          </a:lstStyle>
          <a:p>
            <a:pPr defTabSz="932597"/>
            <a:fld id="{406BA5C3-4A3D-4FA7-8EA0-AB15012EA744}" type="slidenum">
              <a:rPr lang="pt-PT" smtClean="0">
                <a:solidFill>
                  <a:srgbClr val="292929">
                    <a:lumMod val="75000"/>
                    <a:lumOff val="25000"/>
                  </a:srgbClr>
                </a:solidFill>
              </a:rPr>
              <a:pPr defTabSz="932597"/>
              <a:t>‹#›</a:t>
            </a:fld>
            <a:endParaRPr lang="pt-PT">
              <a:solidFill>
                <a:srgbClr val="292929">
                  <a:lumMod val="75000"/>
                  <a:lumOff val="25000"/>
                </a:srgbClr>
              </a:solidFill>
            </a:endParaRPr>
          </a:p>
        </p:txBody>
      </p:sp>
    </p:spTree>
    <p:extLst>
      <p:ext uri="{BB962C8B-B14F-4D97-AF65-F5344CB8AC3E}">
        <p14:creationId xmlns:p14="http://schemas.microsoft.com/office/powerpoint/2010/main" val="298864193"/>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Lst>
  <p:transition>
    <p:fade/>
  </p:transition>
  <p:timing>
    <p:tnLst>
      <p:par>
        <p:cTn id="1" dur="indefinite" restart="never" nodeType="tmRoot"/>
      </p:par>
    </p:tnLst>
  </p:timing>
  <p:hf hdr="0" dt="0"/>
  <p:txStyles>
    <p:titleStyle>
      <a:lvl1pPr algn="l" defTabSz="699513" rtl="0" eaLnBrk="1" latinLnBrk="0" hangingPunct="1">
        <a:lnSpc>
          <a:spcPct val="90000"/>
        </a:lnSpc>
        <a:spcBef>
          <a:spcPct val="0"/>
        </a:spcBef>
        <a:buNone/>
        <a:defRPr lang="en-US" sz="3672" b="0" kern="1200" cap="none" spc="-153"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352199" indent="-352199" algn="l" defTabSz="699513" rtl="0" eaLnBrk="1" latinLnBrk="0" hangingPunct="1">
        <a:lnSpc>
          <a:spcPct val="150000"/>
        </a:lnSpc>
        <a:spcBef>
          <a:spcPct val="20000"/>
        </a:spcBef>
        <a:buClr>
          <a:srgbClr val="EE700C"/>
        </a:buClr>
        <a:buSzPct val="90000"/>
        <a:buFont typeface="Arial" pitchFamily="34" charset="0"/>
        <a:buChar char="•"/>
        <a:defRPr sz="1836" kern="1200">
          <a:solidFill>
            <a:schemeClr val="tx1">
              <a:lumMod val="75000"/>
              <a:lumOff val="25000"/>
              <a:alpha val="99000"/>
            </a:schemeClr>
          </a:solidFill>
          <a:latin typeface="+mn-lt"/>
          <a:ea typeface="+mn-ea"/>
          <a:cs typeface="+mn-cs"/>
        </a:defRPr>
      </a:lvl1pPr>
      <a:lvl2pPr marL="654605" indent="-302406" algn="l" defTabSz="699513" rtl="0" eaLnBrk="1" latinLnBrk="0" hangingPunct="1">
        <a:lnSpc>
          <a:spcPct val="150000"/>
        </a:lnSpc>
        <a:spcBef>
          <a:spcPct val="20000"/>
        </a:spcBef>
        <a:buClr>
          <a:srgbClr val="EE700C"/>
        </a:buClr>
        <a:buSzPct val="90000"/>
        <a:buFont typeface="Arial" pitchFamily="34" charset="0"/>
        <a:buChar char="•"/>
        <a:defRPr sz="1530" kern="1200">
          <a:solidFill>
            <a:schemeClr val="tx1">
              <a:lumMod val="75000"/>
              <a:lumOff val="25000"/>
              <a:alpha val="99000"/>
            </a:schemeClr>
          </a:solidFill>
          <a:latin typeface="+mn-lt"/>
          <a:ea typeface="+mn-ea"/>
          <a:cs typeface="+mn-cs"/>
        </a:defRPr>
      </a:lvl2pPr>
      <a:lvl3pPr marL="963083" indent="-308478" algn="l" defTabSz="699513" rtl="0" eaLnBrk="1" latinLnBrk="0" hangingPunct="1">
        <a:lnSpc>
          <a:spcPct val="150000"/>
        </a:lnSpc>
        <a:spcBef>
          <a:spcPct val="20000"/>
        </a:spcBef>
        <a:buClr>
          <a:srgbClr val="EE700C"/>
        </a:buClr>
        <a:buSzPct val="90000"/>
        <a:buFont typeface="Arial" pitchFamily="34" charset="0"/>
        <a:buChar char="•"/>
        <a:defRPr sz="1428" kern="1200">
          <a:solidFill>
            <a:schemeClr val="tx1">
              <a:lumMod val="75000"/>
              <a:lumOff val="25000"/>
              <a:alpha val="99000"/>
            </a:schemeClr>
          </a:solidFill>
          <a:latin typeface="+mn-lt"/>
          <a:ea typeface="+mn-ea"/>
          <a:cs typeface="+mn-cs"/>
        </a:defRPr>
      </a:lvl3pPr>
      <a:lvl4pPr marL="1227840" indent="-264757" algn="l" defTabSz="699513" rtl="0" eaLnBrk="1" latinLnBrk="0" hangingPunct="1">
        <a:lnSpc>
          <a:spcPct val="150000"/>
        </a:lnSpc>
        <a:spcBef>
          <a:spcPct val="20000"/>
        </a:spcBef>
        <a:buClr>
          <a:srgbClr val="EE700C"/>
        </a:buClr>
        <a:buSzPct val="90000"/>
        <a:buFont typeface="Arial" pitchFamily="34" charset="0"/>
        <a:buChar char="•"/>
        <a:defRPr sz="1224" kern="1200">
          <a:solidFill>
            <a:schemeClr val="tx1">
              <a:lumMod val="75000"/>
              <a:lumOff val="25000"/>
              <a:alpha val="99000"/>
            </a:schemeClr>
          </a:solidFill>
          <a:latin typeface="+mn-lt"/>
          <a:ea typeface="+mn-ea"/>
          <a:cs typeface="+mn-cs"/>
        </a:defRPr>
      </a:lvl4pPr>
      <a:lvl5pPr marL="1485310" indent="-257470" algn="l" defTabSz="699513" rtl="0" eaLnBrk="1" latinLnBrk="0" hangingPunct="1">
        <a:lnSpc>
          <a:spcPct val="150000"/>
        </a:lnSpc>
        <a:spcBef>
          <a:spcPct val="20000"/>
        </a:spcBef>
        <a:buClr>
          <a:srgbClr val="EE700C"/>
        </a:buClr>
        <a:buSzPct val="90000"/>
        <a:buFont typeface="Arial" pitchFamily="34" charset="0"/>
        <a:buChar char="•"/>
        <a:defRPr sz="1224" kern="1200">
          <a:solidFill>
            <a:schemeClr val="tx1">
              <a:lumMod val="75000"/>
              <a:lumOff val="25000"/>
              <a:alpha val="99000"/>
            </a:schemeClr>
          </a:solidFill>
          <a:latin typeface="+mn-lt"/>
          <a:ea typeface="+mn-ea"/>
          <a:cs typeface="+mn-cs"/>
        </a:defRPr>
      </a:lvl5pPr>
      <a:lvl6pPr marL="1923660" indent="-174878" algn="l" defTabSz="699513"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3416" indent="-174878" algn="l" defTabSz="699513"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173" indent="-174878" algn="l" defTabSz="699513"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2929" indent="-174878" algn="l" defTabSz="699513"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513" rtl="0" eaLnBrk="1" latinLnBrk="0" hangingPunct="1">
        <a:defRPr sz="1428" kern="1200">
          <a:solidFill>
            <a:schemeClr val="tx1"/>
          </a:solidFill>
          <a:latin typeface="+mn-lt"/>
          <a:ea typeface="+mn-ea"/>
          <a:cs typeface="+mn-cs"/>
        </a:defRPr>
      </a:lvl1pPr>
      <a:lvl2pPr marL="349756" algn="l" defTabSz="699513" rtl="0" eaLnBrk="1" latinLnBrk="0" hangingPunct="1">
        <a:defRPr sz="1428" kern="1200">
          <a:solidFill>
            <a:schemeClr val="tx1"/>
          </a:solidFill>
          <a:latin typeface="+mn-lt"/>
          <a:ea typeface="+mn-ea"/>
          <a:cs typeface="+mn-cs"/>
        </a:defRPr>
      </a:lvl2pPr>
      <a:lvl3pPr marL="699513" algn="l" defTabSz="699513" rtl="0" eaLnBrk="1" latinLnBrk="0" hangingPunct="1">
        <a:defRPr sz="1428" kern="1200">
          <a:solidFill>
            <a:schemeClr val="tx1"/>
          </a:solidFill>
          <a:latin typeface="+mn-lt"/>
          <a:ea typeface="+mn-ea"/>
          <a:cs typeface="+mn-cs"/>
        </a:defRPr>
      </a:lvl3pPr>
      <a:lvl4pPr marL="1049269" algn="l" defTabSz="699513" rtl="0" eaLnBrk="1" latinLnBrk="0" hangingPunct="1">
        <a:defRPr sz="1428" kern="1200">
          <a:solidFill>
            <a:schemeClr val="tx1"/>
          </a:solidFill>
          <a:latin typeface="+mn-lt"/>
          <a:ea typeface="+mn-ea"/>
          <a:cs typeface="+mn-cs"/>
        </a:defRPr>
      </a:lvl4pPr>
      <a:lvl5pPr marL="1399025" algn="l" defTabSz="699513" rtl="0" eaLnBrk="1" latinLnBrk="0" hangingPunct="1">
        <a:defRPr sz="1428" kern="1200">
          <a:solidFill>
            <a:schemeClr val="tx1"/>
          </a:solidFill>
          <a:latin typeface="+mn-lt"/>
          <a:ea typeface="+mn-ea"/>
          <a:cs typeface="+mn-cs"/>
        </a:defRPr>
      </a:lvl5pPr>
      <a:lvl6pPr marL="1748782" algn="l" defTabSz="699513" rtl="0" eaLnBrk="1" latinLnBrk="0" hangingPunct="1">
        <a:defRPr sz="1428" kern="1200">
          <a:solidFill>
            <a:schemeClr val="tx1"/>
          </a:solidFill>
          <a:latin typeface="+mn-lt"/>
          <a:ea typeface="+mn-ea"/>
          <a:cs typeface="+mn-cs"/>
        </a:defRPr>
      </a:lvl6pPr>
      <a:lvl7pPr marL="2098538" algn="l" defTabSz="699513" rtl="0" eaLnBrk="1" latinLnBrk="0" hangingPunct="1">
        <a:defRPr sz="1428" kern="1200">
          <a:solidFill>
            <a:schemeClr val="tx1"/>
          </a:solidFill>
          <a:latin typeface="+mn-lt"/>
          <a:ea typeface="+mn-ea"/>
          <a:cs typeface="+mn-cs"/>
        </a:defRPr>
      </a:lvl7pPr>
      <a:lvl8pPr marL="2448294" algn="l" defTabSz="699513" rtl="0" eaLnBrk="1" latinLnBrk="0" hangingPunct="1">
        <a:defRPr sz="1428" kern="1200">
          <a:solidFill>
            <a:schemeClr val="tx1"/>
          </a:solidFill>
          <a:latin typeface="+mn-lt"/>
          <a:ea typeface="+mn-ea"/>
          <a:cs typeface="+mn-cs"/>
        </a:defRPr>
      </a:lvl8pPr>
      <a:lvl9pPr marL="2798051" algn="l" defTabSz="699513" rtl="0" eaLnBrk="1" latinLnBrk="0" hangingPunct="1">
        <a:defRPr sz="14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11.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3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wmf"/><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emf"/><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74.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3.png"/><Relationship Id="rId3" Type="http://schemas.openxmlformats.org/officeDocument/2006/relationships/notesSlide" Target="../notesSlides/notesSlide14.xml"/><Relationship Id="rId7" Type="http://schemas.openxmlformats.org/officeDocument/2006/relationships/image" Target="../media/image79.png"/><Relationship Id="rId12" Type="http://schemas.openxmlformats.org/officeDocument/2006/relationships/image" Target="../media/image82.png"/><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78.png"/><Relationship Id="rId11" Type="http://schemas.openxmlformats.org/officeDocument/2006/relationships/image" Target="../media/image75.png"/><Relationship Id="rId5" Type="http://schemas.openxmlformats.org/officeDocument/2006/relationships/image" Target="../media/image77.png"/><Relationship Id="rId10" Type="http://schemas.openxmlformats.org/officeDocument/2006/relationships/oleObject" Target="../embeddings/oleObject1.bin"/><Relationship Id="rId4" Type="http://schemas.openxmlformats.org/officeDocument/2006/relationships/image" Target="../media/image76.png"/><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66.xml"/><Relationship Id="rId6" Type="http://schemas.microsoft.com/office/2007/relationships/hdphoto" Target="../media/hdphoto3.wdp"/><Relationship Id="rId5" Type="http://schemas.openxmlformats.org/officeDocument/2006/relationships/image" Target="../media/image88.png"/><Relationship Id="rId10" Type="http://schemas.openxmlformats.org/officeDocument/2006/relationships/image" Target="../media/image92.png"/><Relationship Id="rId4" Type="http://schemas.microsoft.com/office/2007/relationships/hdphoto" Target="../media/hdphoto2.wdp"/><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65.xml"/><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66.xml"/><Relationship Id="rId6" Type="http://schemas.openxmlformats.org/officeDocument/2006/relationships/image" Target="../media/image95.png"/><Relationship Id="rId5" Type="http://schemas.openxmlformats.org/officeDocument/2006/relationships/image" Target="../media/image90.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6.png"/><Relationship Id="rId7" Type="http://schemas.openxmlformats.org/officeDocument/2006/relationships/hyperlink" Target="http://www.devscope.net/"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99.jp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hyperlink" Target="http://www.biztalk360.com/biztalk-mapping-patterns/" TargetMode="External"/><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3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emf"/><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emf"/><Relationship Id="rId2" Type="http://schemas.openxmlformats.org/officeDocument/2006/relationships/notesSlide" Target="../notesSlides/notesSlide7.xml"/><Relationship Id="rId16" Type="http://schemas.openxmlformats.org/officeDocument/2006/relationships/image" Target="../media/image47.png"/><Relationship Id="rId1" Type="http://schemas.openxmlformats.org/officeDocument/2006/relationships/slideLayout" Target="../slideLayouts/slideLayout4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emf"/><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emf"/><Relationship Id="rId2" Type="http://schemas.openxmlformats.org/officeDocument/2006/relationships/notesSlide" Target="../notesSlides/notesSlide8.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4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1841078"/>
            <a:ext cx="7599720" cy="2093443"/>
          </a:xfrm>
        </p:spPr>
        <p:txBody>
          <a:bodyPr/>
          <a:lstStyle/>
          <a:p>
            <a:r>
              <a:rPr lang="en-US" dirty="0" smtClean="0"/>
              <a:t>Enterprise Integration</a:t>
            </a:r>
            <a:endParaRPr lang="pt-PT" dirty="0"/>
          </a:p>
        </p:txBody>
      </p:sp>
      <p:sp>
        <p:nvSpPr>
          <p:cNvPr id="3" name="Text Placeholder 2"/>
          <p:cNvSpPr>
            <a:spLocks noGrp="1"/>
          </p:cNvSpPr>
          <p:nvPr>
            <p:ph type="body" sz="quarter" idx="14"/>
          </p:nvPr>
        </p:nvSpPr>
        <p:spPr>
          <a:xfrm>
            <a:off x="274701" y="3641278"/>
            <a:ext cx="7316788" cy="1418708"/>
          </a:xfrm>
        </p:spPr>
        <p:txBody>
          <a:bodyPr/>
          <a:lstStyle/>
          <a:p>
            <a:r>
              <a:rPr lang="en-US" sz="2800" b="1" dirty="0" smtClean="0"/>
              <a:t>Sandro </a:t>
            </a:r>
            <a:r>
              <a:rPr lang="en-US" sz="2800" b="1" dirty="0"/>
              <a:t>Pereira</a:t>
            </a:r>
          </a:p>
          <a:p>
            <a:r>
              <a:rPr lang="en-US" sz="2800" dirty="0"/>
              <a:t>Senior Software Developer </a:t>
            </a:r>
          </a:p>
          <a:p>
            <a:r>
              <a:rPr lang="en-US" sz="2800" dirty="0"/>
              <a:t>Microsoft Integration MVP</a:t>
            </a:r>
          </a:p>
          <a:p>
            <a:endParaRPr lang="pt-PT" dirty="0"/>
          </a:p>
        </p:txBody>
      </p:sp>
      <p:sp>
        <p:nvSpPr>
          <p:cNvPr id="5" name="Title 1"/>
          <p:cNvSpPr txBox="1">
            <a:spLocks/>
          </p:cNvSpPr>
          <p:nvPr/>
        </p:nvSpPr>
        <p:spPr>
          <a:xfrm>
            <a:off x="274701" y="256902"/>
            <a:ext cx="11704176" cy="57606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800" b="1" dirty="0">
                <a:solidFill>
                  <a:schemeClr val="bg1"/>
                </a:solidFill>
              </a:rPr>
              <a:t>LIX Encontro da Comunidade </a:t>
            </a:r>
            <a:r>
              <a:rPr lang="pt-PT" sz="4800" b="1" dirty="0" err="1">
                <a:solidFill>
                  <a:schemeClr val="bg1"/>
                </a:solidFill>
              </a:rPr>
              <a:t>SQLPort</a:t>
            </a:r>
            <a:endParaRPr lang="pt-PT" sz="4800" b="1" dirty="0">
              <a:solidFill>
                <a:schemeClr val="bg1"/>
              </a:solidFill>
            </a:endParaRPr>
          </a:p>
        </p:txBody>
      </p:sp>
      <p:pic>
        <p:nvPicPr>
          <p:cNvPr id="1028" name="Picture 4" descr="http://3.bp.blogspot.com/-64VKqULlWUQ/UwH09YERalI/AAAAAAAABH0/-WVKg7LPLnE/s1600/ca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6709" y="328910"/>
            <a:ext cx="1872208" cy="58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arm3.staticflickr.com/2463/3963368371_095254caf0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774651" y="0"/>
            <a:ext cx="10129168" cy="6994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298357" y="184894"/>
            <a:ext cx="5004971" cy="782971"/>
          </a:xfrm>
          <a:prstGeom prst="rect">
            <a:avLst/>
          </a:prstGeom>
          <a:noFill/>
        </p:spPr>
        <p:txBody>
          <a:bodyPr wrap="square" rtlCol="0">
            <a:spAutoFit/>
          </a:bodyPr>
          <a:lstStyle/>
          <a:p>
            <a:pPr algn="r"/>
            <a:r>
              <a:rPr lang="en-US" sz="4488" dirty="0">
                <a:latin typeface="Segoe UI Black" panose="020B0A02040204020203" pitchFamily="34" charset="0"/>
                <a:ea typeface="Segoe UI Black" panose="020B0A02040204020203" pitchFamily="34" charset="0"/>
                <a:cs typeface="Segoe UI Black" panose="020B0A02040204020203" pitchFamily="34" charset="0"/>
              </a:rPr>
              <a:t>OVERWHELMED?</a:t>
            </a:r>
          </a:p>
        </p:txBody>
      </p:sp>
      <p:sp>
        <p:nvSpPr>
          <p:cNvPr id="4" name="Rectangle 3"/>
          <p:cNvSpPr/>
          <p:nvPr/>
        </p:nvSpPr>
        <p:spPr>
          <a:xfrm>
            <a:off x="5836804" y="1341159"/>
            <a:ext cx="3036318" cy="400110"/>
          </a:xfrm>
          <a:prstGeom prst="rect">
            <a:avLst/>
          </a:prstGeom>
        </p:spPr>
        <p:txBody>
          <a:bodyPr wrap="square">
            <a:spAutoFit/>
          </a:bodyPr>
          <a:lstStyle/>
          <a:p>
            <a:pPr indent="-396875" algn="ctr">
              <a:spcBef>
                <a:spcPct val="20000"/>
              </a:spcBef>
              <a:buClr>
                <a:srgbClr val="777777"/>
              </a:buClr>
            </a:pPr>
            <a:r>
              <a:rPr lang="pt-BR" sz="2000" dirty="0" smtClean="0">
                <a:latin typeface="Segoe UI (Body)"/>
                <a:cs typeface="Segoe UI" pitchFamily="34" charset="0"/>
              </a:rPr>
              <a:t>Inconsistent Information</a:t>
            </a:r>
            <a:endParaRPr lang="pt-BR" sz="2000" dirty="0">
              <a:latin typeface="Segoe UI (Body)"/>
              <a:cs typeface="Segoe UI" pitchFamily="34" charset="0"/>
            </a:endParaRPr>
          </a:p>
        </p:txBody>
      </p:sp>
      <p:sp>
        <p:nvSpPr>
          <p:cNvPr id="5" name="Rectangle 4"/>
          <p:cNvSpPr/>
          <p:nvPr/>
        </p:nvSpPr>
        <p:spPr>
          <a:xfrm>
            <a:off x="9326562" y="1176060"/>
            <a:ext cx="2976765" cy="769441"/>
          </a:xfrm>
          <a:prstGeom prst="rect">
            <a:avLst/>
          </a:prstGeom>
        </p:spPr>
        <p:txBody>
          <a:bodyPr wrap="square">
            <a:spAutoFit/>
          </a:bodyPr>
          <a:lstStyle/>
          <a:p>
            <a:pPr indent="-396875" algn="ctr">
              <a:spcBef>
                <a:spcPct val="20000"/>
              </a:spcBef>
              <a:buClr>
                <a:srgbClr val="777777"/>
              </a:buClr>
            </a:pPr>
            <a:r>
              <a:rPr lang="pt-BR" sz="2000" dirty="0" smtClean="0">
                <a:latin typeface="Segoe UI (Body)"/>
                <a:cs typeface="Segoe UI" pitchFamily="34" charset="0"/>
              </a:rPr>
              <a:t>Two many Systems</a:t>
            </a:r>
          </a:p>
          <a:p>
            <a:pPr indent="-396875" algn="ctr">
              <a:spcBef>
                <a:spcPct val="20000"/>
              </a:spcBef>
              <a:buClr>
                <a:srgbClr val="777777"/>
              </a:buClr>
            </a:pPr>
            <a:r>
              <a:rPr lang="pt-BR" sz="2000" dirty="0" smtClean="0">
                <a:latin typeface="Segoe UI (Body)"/>
                <a:cs typeface="Segoe UI" pitchFamily="34" charset="0"/>
              </a:rPr>
              <a:t>Incompatible Systems</a:t>
            </a:r>
            <a:endParaRPr lang="pt-BR" sz="2000" dirty="0">
              <a:latin typeface="Segoe UI (Body)"/>
              <a:cs typeface="Segoe UI" pitchFamily="34" charset="0"/>
            </a:endParaRPr>
          </a:p>
        </p:txBody>
      </p:sp>
      <p:sp>
        <p:nvSpPr>
          <p:cNvPr id="6" name="Rectangle 5"/>
          <p:cNvSpPr/>
          <p:nvPr/>
        </p:nvSpPr>
        <p:spPr>
          <a:xfrm>
            <a:off x="6253129" y="2881128"/>
            <a:ext cx="2532262" cy="400110"/>
          </a:xfrm>
          <a:prstGeom prst="rect">
            <a:avLst/>
          </a:prstGeom>
        </p:spPr>
        <p:txBody>
          <a:bodyPr wrap="square">
            <a:spAutoFit/>
          </a:bodyPr>
          <a:lstStyle/>
          <a:p>
            <a:pPr indent="-396875" algn="ctr">
              <a:spcBef>
                <a:spcPct val="20000"/>
              </a:spcBef>
              <a:buClr>
                <a:srgbClr val="777777"/>
              </a:buClr>
            </a:pPr>
            <a:r>
              <a:rPr lang="pt-BR" sz="2000" dirty="0" smtClean="0">
                <a:latin typeface="Segoe UI (Body)"/>
                <a:cs typeface="Segoe UI" pitchFamily="34" charset="0"/>
              </a:rPr>
              <a:t>Inefficient Processes</a:t>
            </a:r>
            <a:endParaRPr lang="pt-BR" sz="2000" dirty="0">
              <a:latin typeface="Segoe UI (Body)"/>
              <a:cs typeface="Segoe UI" pitchFamily="34" charset="0"/>
            </a:endParaRPr>
          </a:p>
        </p:txBody>
      </p:sp>
      <p:sp>
        <p:nvSpPr>
          <p:cNvPr id="8" name="Rectangle 7"/>
          <p:cNvSpPr/>
          <p:nvPr/>
        </p:nvSpPr>
        <p:spPr>
          <a:xfrm>
            <a:off x="8076505" y="3463288"/>
            <a:ext cx="2948061" cy="400110"/>
          </a:xfrm>
          <a:prstGeom prst="rect">
            <a:avLst/>
          </a:prstGeom>
        </p:spPr>
        <p:txBody>
          <a:bodyPr wrap="square">
            <a:spAutoFit/>
          </a:bodyPr>
          <a:lstStyle/>
          <a:p>
            <a:pPr indent="-396875" algn="ctr">
              <a:spcBef>
                <a:spcPct val="20000"/>
              </a:spcBef>
              <a:buClr>
                <a:srgbClr val="777777"/>
              </a:buClr>
            </a:pPr>
            <a:r>
              <a:rPr lang="pt-BR" sz="2000" dirty="0" smtClean="0">
                <a:latin typeface="Segoe UI (Body)"/>
                <a:cs typeface="Segoe UI" pitchFamily="34" charset="0"/>
              </a:rPr>
              <a:t>Long running operations</a:t>
            </a:r>
            <a:endParaRPr lang="pt-BR" sz="2000" dirty="0">
              <a:latin typeface="Segoe UI (Body)"/>
              <a:cs typeface="Segoe UI" pitchFamily="34" charset="0"/>
            </a:endParaRPr>
          </a:p>
        </p:txBody>
      </p:sp>
      <p:sp>
        <p:nvSpPr>
          <p:cNvPr id="9" name="Rectangle 8"/>
          <p:cNvSpPr/>
          <p:nvPr/>
        </p:nvSpPr>
        <p:spPr>
          <a:xfrm>
            <a:off x="8354517" y="6070187"/>
            <a:ext cx="2670049" cy="369332"/>
          </a:xfrm>
          <a:prstGeom prst="rect">
            <a:avLst/>
          </a:prstGeom>
        </p:spPr>
        <p:txBody>
          <a:bodyPr wrap="square">
            <a:spAutoFit/>
          </a:bodyPr>
          <a:lstStyle/>
          <a:p>
            <a:pPr indent="-396875" algn="ctr">
              <a:spcBef>
                <a:spcPct val="20000"/>
              </a:spcBef>
              <a:buClr>
                <a:srgbClr val="777777"/>
              </a:buClr>
            </a:pPr>
            <a:r>
              <a:rPr lang="pt-BR" dirty="0" smtClean="0">
                <a:latin typeface="Segoe UI (Body)"/>
                <a:cs typeface="Segoe UI" pitchFamily="34" charset="0"/>
              </a:rPr>
              <a:t>ALWAYS ON</a:t>
            </a:r>
            <a:endParaRPr lang="pt-BR" dirty="0">
              <a:latin typeface="Segoe UI (Body)"/>
              <a:cs typeface="Segoe UI" pitchFamily="34" charset="0"/>
            </a:endParaRPr>
          </a:p>
        </p:txBody>
      </p:sp>
      <p:sp>
        <p:nvSpPr>
          <p:cNvPr id="10" name="Rectangle 9"/>
          <p:cNvSpPr/>
          <p:nvPr/>
        </p:nvSpPr>
        <p:spPr>
          <a:xfrm>
            <a:off x="7525854" y="4249280"/>
            <a:ext cx="2670049" cy="400110"/>
          </a:xfrm>
          <a:prstGeom prst="rect">
            <a:avLst/>
          </a:prstGeom>
        </p:spPr>
        <p:txBody>
          <a:bodyPr wrap="square">
            <a:spAutoFit/>
          </a:bodyPr>
          <a:lstStyle/>
          <a:p>
            <a:pPr marL="0" lvl="1" indent="-396875" algn="ctr">
              <a:spcBef>
                <a:spcPct val="20000"/>
              </a:spcBef>
              <a:buClr>
                <a:srgbClr val="777777"/>
              </a:buClr>
            </a:pPr>
            <a:r>
              <a:rPr lang="pt-BR" sz="2000" dirty="0" smtClean="0">
                <a:latin typeface="Segoe UI (Body)"/>
                <a:cs typeface="Segoe UI" pitchFamily="34" charset="0"/>
              </a:rPr>
              <a:t>Need to </a:t>
            </a:r>
            <a:r>
              <a:rPr lang="en-US" sz="2000" dirty="0" smtClean="0"/>
              <a:t>Scale</a:t>
            </a:r>
            <a:endParaRPr lang="en-US" sz="2000" dirty="0"/>
          </a:p>
        </p:txBody>
      </p:sp>
      <p:sp>
        <p:nvSpPr>
          <p:cNvPr id="7" name="Rectangle 6"/>
          <p:cNvSpPr/>
          <p:nvPr/>
        </p:nvSpPr>
        <p:spPr>
          <a:xfrm>
            <a:off x="5395277" y="3929310"/>
            <a:ext cx="2272738" cy="400110"/>
          </a:xfrm>
          <a:prstGeom prst="rect">
            <a:avLst/>
          </a:prstGeom>
        </p:spPr>
        <p:txBody>
          <a:bodyPr wrap="none">
            <a:spAutoFit/>
          </a:bodyPr>
          <a:lstStyle/>
          <a:p>
            <a:pPr lvl="1"/>
            <a:r>
              <a:rPr lang="en-US" sz="2000" dirty="0"/>
              <a:t>Lacks Visibility</a:t>
            </a:r>
          </a:p>
        </p:txBody>
      </p:sp>
      <p:sp>
        <p:nvSpPr>
          <p:cNvPr id="11" name="Rectangle 10"/>
          <p:cNvSpPr/>
          <p:nvPr/>
        </p:nvSpPr>
        <p:spPr>
          <a:xfrm>
            <a:off x="7304785" y="2045824"/>
            <a:ext cx="3150478" cy="400110"/>
          </a:xfrm>
          <a:prstGeom prst="rect">
            <a:avLst/>
          </a:prstGeom>
        </p:spPr>
        <p:txBody>
          <a:bodyPr wrap="none">
            <a:spAutoFit/>
          </a:bodyPr>
          <a:lstStyle/>
          <a:p>
            <a:pPr lvl="1"/>
            <a:r>
              <a:rPr lang="en-US" sz="2000" dirty="0" smtClean="0"/>
              <a:t>Different data formats</a:t>
            </a:r>
            <a:endParaRPr lang="en-US" sz="2000" dirty="0"/>
          </a:p>
        </p:txBody>
      </p:sp>
      <p:sp>
        <p:nvSpPr>
          <p:cNvPr id="12" name="Rectangle 11"/>
          <p:cNvSpPr/>
          <p:nvPr/>
        </p:nvSpPr>
        <p:spPr>
          <a:xfrm>
            <a:off x="9424884" y="4044419"/>
            <a:ext cx="2780120" cy="400110"/>
          </a:xfrm>
          <a:prstGeom prst="rect">
            <a:avLst/>
          </a:prstGeom>
        </p:spPr>
        <p:txBody>
          <a:bodyPr wrap="none">
            <a:spAutoFit/>
          </a:bodyPr>
          <a:lstStyle/>
          <a:p>
            <a:pPr lvl="1"/>
            <a:r>
              <a:rPr lang="en-US" sz="2000" dirty="0"/>
              <a:t>Different </a:t>
            </a:r>
            <a:r>
              <a:rPr lang="en-US" sz="2000" dirty="0" smtClean="0"/>
              <a:t>protocols</a:t>
            </a:r>
            <a:endParaRPr lang="en-US" sz="2000" dirty="0"/>
          </a:p>
        </p:txBody>
      </p:sp>
      <p:sp>
        <p:nvSpPr>
          <p:cNvPr id="13" name="Rectangle 12"/>
          <p:cNvSpPr/>
          <p:nvPr/>
        </p:nvSpPr>
        <p:spPr>
          <a:xfrm>
            <a:off x="9291433" y="2656493"/>
            <a:ext cx="2734780" cy="400110"/>
          </a:xfrm>
          <a:prstGeom prst="rect">
            <a:avLst/>
          </a:prstGeom>
        </p:spPr>
        <p:txBody>
          <a:bodyPr wrap="square">
            <a:spAutoFit/>
          </a:bodyPr>
          <a:lstStyle/>
          <a:p>
            <a:pPr algn="ctr"/>
            <a:r>
              <a:rPr lang="en-US" sz="2000" dirty="0" smtClean="0"/>
              <a:t>Number of endpoints</a:t>
            </a:r>
            <a:endParaRPr lang="pt-PT" sz="2000" dirty="0"/>
          </a:p>
        </p:txBody>
      </p:sp>
      <p:sp>
        <p:nvSpPr>
          <p:cNvPr id="14" name="Rectangle 13"/>
          <p:cNvSpPr/>
          <p:nvPr/>
        </p:nvSpPr>
        <p:spPr>
          <a:xfrm>
            <a:off x="6253129" y="4912313"/>
            <a:ext cx="1644617" cy="400110"/>
          </a:xfrm>
          <a:prstGeom prst="rect">
            <a:avLst/>
          </a:prstGeom>
        </p:spPr>
        <p:txBody>
          <a:bodyPr wrap="none">
            <a:spAutoFit/>
          </a:bodyPr>
          <a:lstStyle/>
          <a:p>
            <a:r>
              <a:rPr lang="en-US" sz="2000" dirty="0" smtClean="0"/>
              <a:t>fault tolerant</a:t>
            </a:r>
            <a:endParaRPr lang="en-US" sz="2000" dirty="0"/>
          </a:p>
        </p:txBody>
      </p:sp>
      <p:sp>
        <p:nvSpPr>
          <p:cNvPr id="15" name="Rectangle 14"/>
          <p:cNvSpPr/>
          <p:nvPr/>
        </p:nvSpPr>
        <p:spPr>
          <a:xfrm>
            <a:off x="6739955" y="5461883"/>
            <a:ext cx="5596404" cy="400110"/>
          </a:xfrm>
          <a:prstGeom prst="rect">
            <a:avLst/>
          </a:prstGeom>
        </p:spPr>
        <p:txBody>
          <a:bodyPr wrap="none">
            <a:spAutoFit/>
          </a:bodyPr>
          <a:lstStyle/>
          <a:p>
            <a:r>
              <a:rPr lang="en-US" sz="2000" dirty="0"/>
              <a:t>retry mechanisms, persistence</a:t>
            </a:r>
            <a:r>
              <a:rPr lang="pt-PT" sz="2000" dirty="0"/>
              <a:t>, </a:t>
            </a:r>
            <a:r>
              <a:rPr lang="en-US" sz="2000" dirty="0"/>
              <a:t>backup channels</a:t>
            </a:r>
          </a:p>
        </p:txBody>
      </p:sp>
      <p:sp>
        <p:nvSpPr>
          <p:cNvPr id="17" name="Rectangle 16"/>
          <p:cNvSpPr/>
          <p:nvPr/>
        </p:nvSpPr>
        <p:spPr>
          <a:xfrm>
            <a:off x="8217438" y="4762852"/>
            <a:ext cx="3987566" cy="400110"/>
          </a:xfrm>
          <a:prstGeom prst="rect">
            <a:avLst/>
          </a:prstGeom>
        </p:spPr>
        <p:txBody>
          <a:bodyPr wrap="none">
            <a:spAutoFit/>
          </a:bodyPr>
          <a:lstStyle/>
          <a:p>
            <a:pPr lvl="1"/>
            <a:r>
              <a:rPr lang="en-US" sz="2000" dirty="0" smtClean="0"/>
              <a:t>monitoring and management</a:t>
            </a:r>
            <a:endParaRPr lang="en-US" sz="2000" dirty="0"/>
          </a:p>
        </p:txBody>
      </p:sp>
      <p:sp>
        <p:nvSpPr>
          <p:cNvPr id="18" name="TextBox 17"/>
          <p:cNvSpPr txBox="1"/>
          <p:nvPr/>
        </p:nvSpPr>
        <p:spPr>
          <a:xfrm>
            <a:off x="8423407" y="184894"/>
            <a:ext cx="3936527" cy="782971"/>
          </a:xfrm>
          <a:prstGeom prst="rect">
            <a:avLst/>
          </a:prstGeom>
          <a:noFill/>
        </p:spPr>
        <p:txBody>
          <a:bodyPr wrap="square" rtlCol="0">
            <a:spAutoFit/>
          </a:bodyPr>
          <a:lstStyle/>
          <a:p>
            <a:pPr algn="r"/>
            <a:r>
              <a:rPr lang="en-US" sz="4488" dirty="0">
                <a:latin typeface="Segoe UI Black" panose="020B0A02040204020203" pitchFamily="34" charset="0"/>
                <a:ea typeface="Segoe UI Black" panose="020B0A02040204020203" pitchFamily="34" charset="0"/>
                <a:cs typeface="Segoe UI Black" panose="020B0A02040204020203" pitchFamily="34" charset="0"/>
              </a:rPr>
              <a:t>CHALLENGES</a:t>
            </a:r>
          </a:p>
        </p:txBody>
      </p:sp>
    </p:spTree>
    <p:extLst>
      <p:ext uri="{BB962C8B-B14F-4D97-AF65-F5344CB8AC3E}">
        <p14:creationId xmlns:p14="http://schemas.microsoft.com/office/powerpoint/2010/main" val="3214490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3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300"/>
                                        <p:tgtEl>
                                          <p:spTgt spid="4"/>
                                        </p:tgtEl>
                                      </p:cBhvr>
                                    </p:animEffect>
                                  </p:childTnLst>
                                </p:cTn>
                              </p:par>
                            </p:childTnLst>
                          </p:cTn>
                        </p:par>
                        <p:par>
                          <p:cTn id="11" fill="hold">
                            <p:stCondLst>
                              <p:cond delay="300"/>
                            </p:stCondLst>
                            <p:childTnLst>
                              <p:par>
                                <p:cTn id="12" presetID="14" presetClass="entr" presetSubtype="1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300"/>
                                        <p:tgtEl>
                                          <p:spTgt spid="17"/>
                                        </p:tgtEl>
                                      </p:cBhvr>
                                    </p:animEffect>
                                  </p:childTnLst>
                                </p:cTn>
                              </p:par>
                            </p:childTnLst>
                          </p:cTn>
                        </p:par>
                        <p:par>
                          <p:cTn id="15" fill="hold">
                            <p:stCondLst>
                              <p:cond delay="600"/>
                            </p:stCondLst>
                            <p:childTnLst>
                              <p:par>
                                <p:cTn id="16" presetID="14"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300"/>
                                        <p:tgtEl>
                                          <p:spTgt spid="7"/>
                                        </p:tgtEl>
                                      </p:cBhvr>
                                    </p:animEffect>
                                  </p:childTnLst>
                                </p:cTn>
                              </p:par>
                            </p:childTnLst>
                          </p:cTn>
                        </p:par>
                        <p:par>
                          <p:cTn id="19" fill="hold">
                            <p:stCondLst>
                              <p:cond delay="900"/>
                            </p:stCondLst>
                            <p:childTnLst>
                              <p:par>
                                <p:cTn id="20" presetID="14" presetClass="entr" presetSubtype="1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300"/>
                                        <p:tgtEl>
                                          <p:spTgt spid="5"/>
                                        </p:tgtEl>
                                      </p:cBhvr>
                                    </p:animEffect>
                                  </p:childTnLst>
                                </p:cTn>
                              </p:par>
                            </p:childTnLst>
                          </p:cTn>
                        </p:par>
                        <p:par>
                          <p:cTn id="23" fill="hold">
                            <p:stCondLst>
                              <p:cond delay="1200"/>
                            </p:stCondLst>
                            <p:childTnLst>
                              <p:par>
                                <p:cTn id="24" presetID="14" presetClass="entr" presetSubtype="1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300"/>
                                        <p:tgtEl>
                                          <p:spTgt spid="6"/>
                                        </p:tgtEl>
                                      </p:cBhvr>
                                    </p:animEffect>
                                  </p:childTnLst>
                                </p:cTn>
                              </p:par>
                            </p:childTnLst>
                          </p:cTn>
                        </p:par>
                        <p:par>
                          <p:cTn id="27" fill="hold">
                            <p:stCondLst>
                              <p:cond delay="1500"/>
                            </p:stCondLst>
                            <p:childTnLst>
                              <p:par>
                                <p:cTn id="28" presetID="14" presetClass="entr" presetSubtype="1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randombar(horizontal)">
                                      <p:cBhvr>
                                        <p:cTn id="30" dur="300"/>
                                        <p:tgtEl>
                                          <p:spTgt spid="11"/>
                                        </p:tgtEl>
                                      </p:cBhvr>
                                    </p:animEffect>
                                  </p:childTnLst>
                                </p:cTn>
                              </p:par>
                            </p:childTnLst>
                          </p:cTn>
                        </p:par>
                        <p:par>
                          <p:cTn id="31" fill="hold">
                            <p:stCondLst>
                              <p:cond delay="1800"/>
                            </p:stCondLst>
                            <p:childTnLst>
                              <p:par>
                                <p:cTn id="32" presetID="14" presetClass="entr" presetSubtype="1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300"/>
                                        <p:tgtEl>
                                          <p:spTgt spid="15"/>
                                        </p:tgtEl>
                                      </p:cBhvr>
                                    </p:animEffect>
                                  </p:childTnLst>
                                </p:cTn>
                              </p:par>
                            </p:childTnLst>
                          </p:cTn>
                        </p:par>
                        <p:par>
                          <p:cTn id="35" fill="hold">
                            <p:stCondLst>
                              <p:cond delay="2100"/>
                            </p:stCondLst>
                            <p:childTnLst>
                              <p:par>
                                <p:cTn id="36" presetID="14" presetClass="entr" presetSubtype="1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randombar(horizontal)">
                                      <p:cBhvr>
                                        <p:cTn id="38" dur="300"/>
                                        <p:tgtEl>
                                          <p:spTgt spid="14"/>
                                        </p:tgtEl>
                                      </p:cBhvr>
                                    </p:animEffect>
                                  </p:childTnLst>
                                </p:cTn>
                              </p:par>
                            </p:childTnLst>
                          </p:cTn>
                        </p:par>
                        <p:par>
                          <p:cTn id="39" fill="hold">
                            <p:stCondLst>
                              <p:cond delay="2400"/>
                            </p:stCondLst>
                            <p:childTnLst>
                              <p:par>
                                <p:cTn id="40" presetID="14" presetClass="entr" presetSubtype="1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randombar(horizontal)">
                                      <p:cBhvr>
                                        <p:cTn id="42" dur="300"/>
                                        <p:tgtEl>
                                          <p:spTgt spid="13"/>
                                        </p:tgtEl>
                                      </p:cBhvr>
                                    </p:animEffect>
                                  </p:childTnLst>
                                </p:cTn>
                              </p:par>
                            </p:childTnLst>
                          </p:cTn>
                        </p:par>
                        <p:par>
                          <p:cTn id="43" fill="hold">
                            <p:stCondLst>
                              <p:cond delay="2700"/>
                            </p:stCondLst>
                            <p:childTnLst>
                              <p:par>
                                <p:cTn id="44" presetID="14" presetClass="entr" presetSubtype="1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300"/>
                                        <p:tgtEl>
                                          <p:spTgt spid="10"/>
                                        </p:tgtEl>
                                      </p:cBhvr>
                                    </p:animEffect>
                                  </p:childTnLst>
                                </p:cTn>
                              </p:par>
                            </p:childTnLst>
                          </p:cTn>
                        </p:par>
                        <p:par>
                          <p:cTn id="47" fill="hold">
                            <p:stCondLst>
                              <p:cond delay="3000"/>
                            </p:stCondLst>
                            <p:childTnLst>
                              <p:par>
                                <p:cTn id="48" presetID="14"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300"/>
                                        <p:tgtEl>
                                          <p:spTgt spid="12"/>
                                        </p:tgtEl>
                                      </p:cBhvr>
                                    </p:animEffect>
                                  </p:childTnLst>
                                </p:cTn>
                              </p:par>
                            </p:childTnLst>
                          </p:cTn>
                        </p:par>
                        <p:par>
                          <p:cTn id="51" fill="hold">
                            <p:stCondLst>
                              <p:cond delay="3300"/>
                            </p:stCondLst>
                            <p:childTnLst>
                              <p:par>
                                <p:cTn id="52" presetID="14" presetClass="entr" presetSubtype="10"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randombar(horizontal)">
                                      <p:cBhvr>
                                        <p:cTn id="54" dur="300"/>
                                        <p:tgtEl>
                                          <p:spTgt spid="9"/>
                                        </p:tgtEl>
                                      </p:cBhvr>
                                    </p:animEffect>
                                  </p:childTnLst>
                                </p:cTn>
                              </p:par>
                            </p:childTnLst>
                          </p:cTn>
                        </p:par>
                        <p:par>
                          <p:cTn id="55" fill="hold">
                            <p:stCondLst>
                              <p:cond delay="3600"/>
                            </p:stCondLst>
                            <p:childTnLst>
                              <p:par>
                                <p:cTn id="56" presetID="1" presetClass="exit"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hidden"/>
                                      </p:to>
                                    </p:set>
                                  </p:childTnLst>
                                </p:cTn>
                              </p:par>
                            </p:childTnLst>
                          </p:cTn>
                        </p:par>
                        <p:par>
                          <p:cTn id="58" fill="hold">
                            <p:stCondLst>
                              <p:cond delay="3600"/>
                            </p:stCondLst>
                            <p:childTnLst>
                              <p:par>
                                <p:cTn id="59" presetID="10" presetClass="entr" presetSubtype="0"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P spid="9" grpId="0"/>
      <p:bldP spid="10" grpId="0"/>
      <p:bldP spid="7" grpId="0"/>
      <p:bldP spid="11" grpId="0"/>
      <p:bldP spid="12" grpId="0"/>
      <p:bldP spid="13" grpId="0"/>
      <p:bldP spid="14" grpId="0"/>
      <p:bldP spid="15"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8346" y="2835543"/>
            <a:ext cx="7399783" cy="1323439"/>
          </a:xfrm>
          <a:prstGeom prst="rect">
            <a:avLst/>
          </a:prstGeom>
        </p:spPr>
        <p:txBody>
          <a:bodyPr wrap="none">
            <a:spAutoFit/>
          </a:bodyPr>
          <a:lstStyle/>
          <a:p>
            <a:r>
              <a:rPr lang="en-US" sz="8000" dirty="0" smtClean="0">
                <a:latin typeface="Segoe UI Black" panose="020B0A02040204020203" pitchFamily="34" charset="0"/>
                <a:ea typeface="Segoe UI Black" panose="020B0A02040204020203" pitchFamily="34" charset="0"/>
                <a:cs typeface="Segoe UI Black" panose="020B0A02040204020203" pitchFamily="34" charset="0"/>
              </a:rPr>
              <a:t>BizTalk Server</a:t>
            </a:r>
            <a:endParaRPr lang="pt-PT" sz="8000" dirty="0"/>
          </a:p>
        </p:txBody>
      </p:sp>
    </p:spTree>
    <p:extLst>
      <p:ext uri="{BB962C8B-B14F-4D97-AF65-F5344CB8AC3E}">
        <p14:creationId xmlns:p14="http://schemas.microsoft.com/office/powerpoint/2010/main" val="278435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t>
            </a:r>
            <a:r>
              <a:rPr lang="en-US" dirty="0" smtClean="0"/>
              <a:t>is BizTalk Server?</a:t>
            </a:r>
            <a:endParaRPr lang="pt-PT" dirty="0"/>
          </a:p>
        </p:txBody>
      </p:sp>
      <p:grpSp>
        <p:nvGrpSpPr>
          <p:cNvPr id="7" name="Group 6"/>
          <p:cNvGrpSpPr/>
          <p:nvPr/>
        </p:nvGrpSpPr>
        <p:grpSpPr>
          <a:xfrm>
            <a:off x="1632938" y="1433191"/>
            <a:ext cx="9147977" cy="5017315"/>
            <a:chOff x="-114300" y="1276350"/>
            <a:chExt cx="9296400" cy="5276850"/>
          </a:xfrm>
        </p:grpSpPr>
        <p:pic>
          <p:nvPicPr>
            <p:cNvPr id="8" name="Picture 3" descr="C:\Users\spereira\Desktop\Untitle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276350"/>
              <a:ext cx="92964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Shapes\Arrows\Curved\arrow 3 yellow arrow top.png"/>
            <p:cNvPicPr>
              <a:picLocks noChangeAspect="1" noChangeArrowheads="1"/>
            </p:cNvPicPr>
            <p:nvPr/>
          </p:nvPicPr>
          <p:blipFill>
            <a:blip r:embed="rId4" cstate="print"/>
            <a:srcRect/>
            <a:stretch>
              <a:fillRect/>
            </a:stretch>
          </p:blipFill>
          <p:spPr bwMode="auto">
            <a:xfrm rot="3339635" flipH="1">
              <a:off x="901793" y="2839440"/>
              <a:ext cx="1406791" cy="443056"/>
            </a:xfrm>
            <a:prstGeom prst="rect">
              <a:avLst/>
            </a:prstGeom>
            <a:noFill/>
          </p:spPr>
        </p:pic>
        <p:pic>
          <p:nvPicPr>
            <p:cNvPr id="10" name="Picture 9" descr="j0202496[1]"/>
            <p:cNvPicPr>
              <a:picLocks noChangeAspect="1" noChangeArrowheads="1"/>
            </p:cNvPicPr>
            <p:nvPr/>
          </p:nvPicPr>
          <p:blipFill>
            <a:blip r:embed="rId5" cstate="print">
              <a:lum bright="-33000" contrast="74000"/>
            </a:blip>
            <a:srcRect/>
            <a:stretch>
              <a:fillRect/>
            </a:stretch>
          </p:blipFill>
          <p:spPr bwMode="auto">
            <a:xfrm>
              <a:off x="193267" y="2114832"/>
              <a:ext cx="916877" cy="821300"/>
            </a:xfrm>
            <a:prstGeom prst="rect">
              <a:avLst/>
            </a:prstGeom>
            <a:noFill/>
            <a:ln w="9525">
              <a:noFill/>
              <a:miter lim="800000"/>
              <a:headEnd/>
              <a:tailEnd/>
            </a:ln>
          </p:spPr>
        </p:pic>
        <p:pic>
          <p:nvPicPr>
            <p:cNvPr id="11" name="Picture 10"/>
            <p:cNvPicPr>
              <a:picLocks noChangeAspect="1" noChangeArrowheads="1"/>
            </p:cNvPicPr>
            <p:nvPr/>
          </p:nvPicPr>
          <p:blipFill>
            <a:blip r:embed="rId6" cstate="print">
              <a:lum bright="-27000" contrast="60000"/>
            </a:blip>
            <a:srcRect/>
            <a:stretch>
              <a:fillRect/>
            </a:stretch>
          </p:blipFill>
          <p:spPr bwMode="auto">
            <a:xfrm flipH="1">
              <a:off x="1429635" y="3126346"/>
              <a:ext cx="678268" cy="829302"/>
            </a:xfrm>
            <a:prstGeom prst="rect">
              <a:avLst/>
            </a:prstGeom>
            <a:noFill/>
            <a:ln w="9525">
              <a:noFill/>
              <a:miter lim="800000"/>
              <a:headEnd/>
              <a:tailEnd/>
            </a:ln>
          </p:spPr>
        </p:pic>
        <p:pic>
          <p:nvPicPr>
            <p:cNvPr id="12" name="Picture 11" descr="small business blue"/>
            <p:cNvPicPr>
              <a:picLocks noChangeAspect="1" noChangeArrowheads="1"/>
            </p:cNvPicPr>
            <p:nvPr/>
          </p:nvPicPr>
          <p:blipFill>
            <a:blip r:embed="rId7" cstate="print">
              <a:lum bright="-27000" contrast="64000"/>
            </a:blip>
            <a:srcRect/>
            <a:stretch>
              <a:fillRect/>
            </a:stretch>
          </p:blipFill>
          <p:spPr bwMode="auto">
            <a:xfrm>
              <a:off x="2274341" y="4555902"/>
              <a:ext cx="904350" cy="886312"/>
            </a:xfrm>
            <a:prstGeom prst="rect">
              <a:avLst/>
            </a:prstGeom>
            <a:noFill/>
            <a:ln w="9525">
              <a:noFill/>
              <a:miter lim="800000"/>
              <a:headEnd/>
              <a:tailEnd/>
            </a:ln>
          </p:spPr>
        </p:pic>
        <p:pic>
          <p:nvPicPr>
            <p:cNvPr id="13" name="Picture 12"/>
            <p:cNvPicPr>
              <a:picLocks noChangeAspect="1" noChangeArrowheads="1"/>
            </p:cNvPicPr>
            <p:nvPr/>
          </p:nvPicPr>
          <p:blipFill>
            <a:blip r:embed="rId8" cstate="print">
              <a:lum bright="-34000" contrast="37000"/>
            </a:blip>
            <a:srcRect/>
            <a:stretch>
              <a:fillRect/>
            </a:stretch>
          </p:blipFill>
          <p:spPr bwMode="auto">
            <a:xfrm>
              <a:off x="7894834" y="4769092"/>
              <a:ext cx="514282" cy="945908"/>
            </a:xfrm>
            <a:prstGeom prst="rect">
              <a:avLst/>
            </a:prstGeom>
            <a:noFill/>
            <a:ln>
              <a:headEnd type="none" w="med" len="med"/>
              <a:tailEnd type="none" w="med" len="med"/>
            </a:ln>
            <a:effectLst/>
            <a:scene3d>
              <a:camera prst="orthographicFront">
                <a:rot lat="0" lon="0" rev="0"/>
              </a:camera>
              <a:lightRig rig="threePt" dir="t">
                <a:rot lat="0" lon="0" rev="1200000"/>
              </a:lightRig>
            </a:scene3d>
            <a:sp3d/>
          </p:spPr>
        </p:pic>
        <p:pic>
          <p:nvPicPr>
            <p:cNvPr id="14" name="Picture 13"/>
            <p:cNvPicPr>
              <a:picLocks noChangeAspect="1" noChangeArrowheads="1"/>
            </p:cNvPicPr>
            <p:nvPr/>
          </p:nvPicPr>
          <p:blipFill>
            <a:blip r:embed="rId9" cstate="print">
              <a:lum bright="-49000"/>
            </a:blip>
            <a:srcRect/>
            <a:stretch>
              <a:fillRect/>
            </a:stretch>
          </p:blipFill>
          <p:spPr bwMode="auto">
            <a:xfrm>
              <a:off x="5048602" y="3058472"/>
              <a:ext cx="536162" cy="309898"/>
            </a:xfrm>
            <a:prstGeom prst="rect">
              <a:avLst/>
            </a:prstGeom>
            <a:noFill/>
            <a:ln w="9525">
              <a:noFill/>
              <a:miter lim="800000"/>
              <a:headEnd/>
              <a:tailEnd/>
            </a:ln>
          </p:spPr>
        </p:pic>
        <p:pic>
          <p:nvPicPr>
            <p:cNvPr id="15" name="Picture 14"/>
            <p:cNvPicPr>
              <a:picLocks noChangeAspect="1" noChangeArrowheads="1"/>
            </p:cNvPicPr>
            <p:nvPr/>
          </p:nvPicPr>
          <p:blipFill>
            <a:blip r:embed="rId9" cstate="print">
              <a:lum bright="-49000"/>
            </a:blip>
            <a:srcRect/>
            <a:stretch>
              <a:fillRect/>
            </a:stretch>
          </p:blipFill>
          <p:spPr bwMode="auto">
            <a:xfrm flipH="1">
              <a:off x="4521972" y="3158541"/>
              <a:ext cx="505227" cy="304501"/>
            </a:xfrm>
            <a:prstGeom prst="rect">
              <a:avLst/>
            </a:prstGeom>
            <a:noFill/>
            <a:ln w="9525">
              <a:noFill/>
              <a:miter lim="800000"/>
              <a:headEnd/>
              <a:tailEnd/>
            </a:ln>
          </p:spPr>
        </p:pic>
        <p:pic>
          <p:nvPicPr>
            <p:cNvPr id="16" name="Picture 15"/>
            <p:cNvPicPr>
              <a:picLocks noChangeAspect="1" noChangeArrowheads="1"/>
            </p:cNvPicPr>
            <p:nvPr/>
          </p:nvPicPr>
          <p:blipFill>
            <a:blip r:embed="rId10" cstate="print">
              <a:lum bright="-100000" contrast="-100000"/>
            </a:blip>
            <a:srcRect/>
            <a:stretch>
              <a:fillRect/>
            </a:stretch>
          </p:blipFill>
          <p:spPr bwMode="auto">
            <a:xfrm>
              <a:off x="2066030" y="3520892"/>
              <a:ext cx="246953" cy="39791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7" name="Picture 16"/>
            <p:cNvPicPr>
              <a:picLocks noChangeAspect="1" noChangeArrowheads="1"/>
            </p:cNvPicPr>
            <p:nvPr/>
          </p:nvPicPr>
          <p:blipFill>
            <a:blip r:embed="rId10" cstate="print">
              <a:lum bright="-100000" contrast="-100000"/>
            </a:blip>
            <a:srcRect/>
            <a:stretch>
              <a:fillRect/>
            </a:stretch>
          </p:blipFill>
          <p:spPr bwMode="auto">
            <a:xfrm flipH="1">
              <a:off x="3091014" y="4883903"/>
              <a:ext cx="276253" cy="45262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8" name="Picture 17" descr="Inventory.png"/>
            <p:cNvPicPr>
              <a:picLocks noChangeAspect="1"/>
            </p:cNvPicPr>
            <p:nvPr/>
          </p:nvPicPr>
          <p:blipFill>
            <a:blip r:embed="rId11" cstate="print">
              <a:lum bright="-22000" contrast="65000"/>
            </a:blip>
            <a:stretch>
              <a:fillRect/>
            </a:stretch>
          </p:blipFill>
          <p:spPr>
            <a:xfrm>
              <a:off x="4145519" y="2462683"/>
              <a:ext cx="834060" cy="928689"/>
            </a:xfrm>
            <a:prstGeom prst="rect">
              <a:avLst/>
            </a:prstGeom>
          </p:spPr>
        </p:pic>
        <p:pic>
          <p:nvPicPr>
            <p:cNvPr id="19" name="Picture 18" descr="market.png"/>
            <p:cNvPicPr>
              <a:picLocks noChangeAspect="1"/>
            </p:cNvPicPr>
            <p:nvPr/>
          </p:nvPicPr>
          <p:blipFill>
            <a:blip r:embed="rId12" cstate="print">
              <a:duotone>
                <a:prstClr val="black"/>
                <a:schemeClr val="accent3">
                  <a:tint val="45000"/>
                  <a:satMod val="400000"/>
                </a:schemeClr>
              </a:duotone>
              <a:lum bright="-10000" contrast="39000"/>
            </a:blip>
            <a:stretch>
              <a:fillRect/>
            </a:stretch>
          </p:blipFill>
          <p:spPr>
            <a:xfrm>
              <a:off x="6928395" y="2096037"/>
              <a:ext cx="1127484" cy="930080"/>
            </a:xfrm>
            <a:prstGeom prst="rect">
              <a:avLst/>
            </a:prstGeom>
            <a:noFill/>
          </p:spPr>
        </p:pic>
        <p:pic>
          <p:nvPicPr>
            <p:cNvPr id="20" name="Picture 19"/>
            <p:cNvPicPr>
              <a:picLocks noChangeAspect="1" noChangeArrowheads="1"/>
            </p:cNvPicPr>
            <p:nvPr/>
          </p:nvPicPr>
          <p:blipFill>
            <a:blip r:embed="rId13" cstate="print">
              <a:lum bright="-36000" contrast="37000"/>
            </a:blip>
            <a:srcRect/>
            <a:stretch>
              <a:fillRect/>
            </a:stretch>
          </p:blipFill>
          <p:spPr bwMode="auto">
            <a:xfrm flipH="1">
              <a:off x="2133173" y="1914063"/>
              <a:ext cx="776891" cy="965515"/>
            </a:xfrm>
            <a:prstGeom prst="rect">
              <a:avLst/>
            </a:prstGeom>
            <a:noFill/>
            <a:ln>
              <a:headEnd type="none" w="med" len="med"/>
              <a:tailEnd type="none" w="med" len="med"/>
            </a:ln>
            <a:effectLst/>
            <a:scene3d>
              <a:camera prst="orthographicFront">
                <a:rot lat="0" lon="0" rev="0"/>
              </a:camera>
              <a:lightRig rig="threePt" dir="t">
                <a:rot lat="0" lon="0" rev="1200000"/>
              </a:lightRig>
            </a:scene3d>
            <a:sp3d/>
          </p:spPr>
        </p:pic>
        <p:pic>
          <p:nvPicPr>
            <p:cNvPr id="21" name="Picture 20"/>
            <p:cNvPicPr>
              <a:picLocks noChangeAspect="1" noChangeArrowheads="1"/>
            </p:cNvPicPr>
            <p:nvPr/>
          </p:nvPicPr>
          <p:blipFill>
            <a:blip r:embed="rId14" cstate="print">
              <a:lum bright="-38000" contrast="17000"/>
            </a:blip>
            <a:srcRect/>
            <a:stretch>
              <a:fillRect/>
            </a:stretch>
          </p:blipFill>
          <p:spPr bwMode="auto">
            <a:xfrm>
              <a:off x="1652638" y="2064323"/>
              <a:ext cx="842762" cy="825205"/>
            </a:xfrm>
            <a:prstGeom prst="rect">
              <a:avLst/>
            </a:prstGeom>
            <a:noFill/>
            <a:ln w="9525">
              <a:noFill/>
              <a:miter lim="800000"/>
              <a:headEnd/>
              <a:tailEnd/>
            </a:ln>
          </p:spPr>
        </p:pic>
        <p:pic>
          <p:nvPicPr>
            <p:cNvPr id="22" name="Picture 21"/>
            <p:cNvPicPr>
              <a:picLocks noChangeAspect="1" noChangeArrowheads="1"/>
            </p:cNvPicPr>
            <p:nvPr/>
          </p:nvPicPr>
          <p:blipFill>
            <a:blip r:embed="rId9" cstate="print">
              <a:lum bright="-49000"/>
            </a:blip>
            <a:srcRect/>
            <a:stretch>
              <a:fillRect/>
            </a:stretch>
          </p:blipFill>
          <p:spPr bwMode="auto">
            <a:xfrm rot="199726">
              <a:off x="2647077" y="2729357"/>
              <a:ext cx="457888" cy="333658"/>
            </a:xfrm>
            <a:prstGeom prst="rect">
              <a:avLst/>
            </a:prstGeom>
            <a:noFill/>
            <a:ln w="9525">
              <a:noFill/>
              <a:miter lim="800000"/>
              <a:headEnd/>
              <a:tailEnd/>
            </a:ln>
          </p:spPr>
        </p:pic>
        <p:grpSp>
          <p:nvGrpSpPr>
            <p:cNvPr id="23" name="Group 22"/>
            <p:cNvGrpSpPr>
              <a:grpSpLocks/>
            </p:cNvGrpSpPr>
            <p:nvPr/>
          </p:nvGrpSpPr>
          <p:grpSpPr bwMode="auto">
            <a:xfrm>
              <a:off x="4971327" y="2662706"/>
              <a:ext cx="324528" cy="399388"/>
              <a:chOff x="4916" y="631"/>
              <a:chExt cx="556" cy="973"/>
            </a:xfrm>
          </p:grpSpPr>
          <p:pic>
            <p:nvPicPr>
              <p:cNvPr id="61" name="Picture 60" descr="ラック"/>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62" name="Picture 61"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63" name="Picture 62"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64" name="Picture 63"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grpSp>
          <p:nvGrpSpPr>
            <p:cNvPr id="24" name="Group 23"/>
            <p:cNvGrpSpPr>
              <a:grpSpLocks/>
            </p:cNvGrpSpPr>
            <p:nvPr/>
          </p:nvGrpSpPr>
          <p:grpSpPr bwMode="auto">
            <a:xfrm>
              <a:off x="2824947" y="2433354"/>
              <a:ext cx="309000" cy="351972"/>
              <a:chOff x="4916" y="631"/>
              <a:chExt cx="556" cy="973"/>
            </a:xfrm>
          </p:grpSpPr>
          <p:pic>
            <p:nvPicPr>
              <p:cNvPr id="57" name="Picture 56" descr="ラック"/>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58" name="Picture 57"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59" name="Picture 58"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60" name="Picture 59"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pic>
          <p:nvPicPr>
            <p:cNvPr id="25" name="Picture 24"/>
            <p:cNvPicPr>
              <a:picLocks noChangeAspect="1" noChangeArrowheads="1"/>
            </p:cNvPicPr>
            <p:nvPr/>
          </p:nvPicPr>
          <p:blipFill>
            <a:blip r:embed="rId10" cstate="print">
              <a:lum bright="-100000" contrast="-100000"/>
            </a:blip>
            <a:srcRect/>
            <a:stretch>
              <a:fillRect/>
            </a:stretch>
          </p:blipFill>
          <p:spPr bwMode="auto">
            <a:xfrm flipH="1">
              <a:off x="7596474" y="5074939"/>
              <a:ext cx="276253" cy="45262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6" name="Picture 25" descr="F:\Shapes\Arrows\Curved\arrow 3 yellow arrow top.png"/>
            <p:cNvPicPr>
              <a:picLocks noChangeAspect="1" noChangeArrowheads="1"/>
            </p:cNvPicPr>
            <p:nvPr/>
          </p:nvPicPr>
          <p:blipFill>
            <a:blip r:embed="rId17" cstate="print"/>
            <a:srcRect/>
            <a:stretch>
              <a:fillRect/>
            </a:stretch>
          </p:blipFill>
          <p:spPr bwMode="auto">
            <a:xfrm rot="13508968" flipH="1">
              <a:off x="302622" y="3051150"/>
              <a:ext cx="1278325" cy="500748"/>
            </a:xfrm>
            <a:prstGeom prst="rect">
              <a:avLst/>
            </a:prstGeom>
            <a:noFill/>
          </p:spPr>
        </p:pic>
        <p:pic>
          <p:nvPicPr>
            <p:cNvPr id="27" name="Picture 26" descr="F:\Shapes\Arrows\Curved\arrow 3 yellow arrow top.png"/>
            <p:cNvPicPr>
              <a:picLocks noChangeAspect="1" noChangeArrowheads="1"/>
            </p:cNvPicPr>
            <p:nvPr/>
          </p:nvPicPr>
          <p:blipFill>
            <a:blip r:embed="rId18" cstate="print"/>
            <a:srcRect/>
            <a:stretch>
              <a:fillRect/>
            </a:stretch>
          </p:blipFill>
          <p:spPr bwMode="auto">
            <a:xfrm rot="14153158" flipH="1">
              <a:off x="-309113" y="3783782"/>
              <a:ext cx="2986730" cy="469392"/>
            </a:xfrm>
            <a:prstGeom prst="rect">
              <a:avLst/>
            </a:prstGeom>
            <a:noFill/>
          </p:spPr>
        </p:pic>
        <p:pic>
          <p:nvPicPr>
            <p:cNvPr id="28" name="Picture 27" descr="F:\Shapes\Arrows\Curved\arrow 3 yellow arrow top.png"/>
            <p:cNvPicPr>
              <a:picLocks noChangeAspect="1" noChangeArrowheads="1"/>
            </p:cNvPicPr>
            <p:nvPr/>
          </p:nvPicPr>
          <p:blipFill>
            <a:blip r:embed="rId18" cstate="print"/>
            <a:srcRect/>
            <a:stretch>
              <a:fillRect/>
            </a:stretch>
          </p:blipFill>
          <p:spPr bwMode="auto">
            <a:xfrm rot="11377600" flipH="1" flipV="1">
              <a:off x="1894607" y="2098704"/>
              <a:ext cx="2553148" cy="442709"/>
            </a:xfrm>
            <a:prstGeom prst="rect">
              <a:avLst/>
            </a:prstGeom>
            <a:noFill/>
          </p:spPr>
        </p:pic>
        <p:pic>
          <p:nvPicPr>
            <p:cNvPr id="29" name="Picture 28" descr="F:\Shapes\Arrows\Curved\arrow 3 yellow arrow top.png"/>
            <p:cNvPicPr>
              <a:picLocks noChangeAspect="1" noChangeArrowheads="1"/>
            </p:cNvPicPr>
            <p:nvPr/>
          </p:nvPicPr>
          <p:blipFill>
            <a:blip r:embed="rId18" cstate="print"/>
            <a:srcRect/>
            <a:stretch>
              <a:fillRect/>
            </a:stretch>
          </p:blipFill>
          <p:spPr bwMode="auto">
            <a:xfrm rot="10800000" flipH="1" flipV="1">
              <a:off x="562592" y="1735430"/>
              <a:ext cx="6714054" cy="373487"/>
            </a:xfrm>
            <a:prstGeom prst="rect">
              <a:avLst/>
            </a:prstGeom>
            <a:noFill/>
          </p:spPr>
        </p:pic>
        <p:pic>
          <p:nvPicPr>
            <p:cNvPr id="30" name="Picture 29"/>
            <p:cNvPicPr>
              <a:picLocks noChangeAspect="1" noChangeArrowheads="1"/>
            </p:cNvPicPr>
            <p:nvPr/>
          </p:nvPicPr>
          <p:blipFill>
            <a:blip r:embed="rId9" cstate="print">
              <a:lum bright="-49000"/>
            </a:blip>
            <a:srcRect/>
            <a:stretch>
              <a:fillRect/>
            </a:stretch>
          </p:blipFill>
          <p:spPr bwMode="auto">
            <a:xfrm>
              <a:off x="5265397" y="2876018"/>
              <a:ext cx="536162" cy="309898"/>
            </a:xfrm>
            <a:prstGeom prst="rect">
              <a:avLst/>
            </a:prstGeom>
            <a:noFill/>
            <a:ln w="9525">
              <a:noFill/>
              <a:miter lim="800000"/>
              <a:headEnd/>
              <a:tailEnd/>
            </a:ln>
          </p:spPr>
        </p:pic>
        <p:pic>
          <p:nvPicPr>
            <p:cNvPr id="31" name="Picture 30"/>
            <p:cNvPicPr>
              <a:picLocks noChangeAspect="1" noChangeArrowheads="1"/>
            </p:cNvPicPr>
            <p:nvPr/>
          </p:nvPicPr>
          <p:blipFill>
            <a:blip r:embed="rId9" cstate="print">
              <a:lum bright="-49000"/>
            </a:blip>
            <a:srcRect/>
            <a:stretch>
              <a:fillRect/>
            </a:stretch>
          </p:blipFill>
          <p:spPr bwMode="auto">
            <a:xfrm>
              <a:off x="5342671" y="2695712"/>
              <a:ext cx="536162" cy="309898"/>
            </a:xfrm>
            <a:prstGeom prst="rect">
              <a:avLst/>
            </a:prstGeom>
            <a:noFill/>
            <a:ln w="9525">
              <a:noFill/>
              <a:miter lim="800000"/>
              <a:headEnd/>
              <a:tailEnd/>
            </a:ln>
          </p:spPr>
        </p:pic>
        <p:pic>
          <p:nvPicPr>
            <p:cNvPr id="32" name="Picture 31" descr="F:\Shapes\Arrows\Curved\Salmon arrow with edges .png"/>
            <p:cNvPicPr>
              <a:picLocks noChangeAspect="1" noChangeArrowheads="1"/>
            </p:cNvPicPr>
            <p:nvPr/>
          </p:nvPicPr>
          <p:blipFill>
            <a:blip r:embed="rId19" cstate="print"/>
            <a:srcRect/>
            <a:stretch>
              <a:fillRect/>
            </a:stretch>
          </p:blipFill>
          <p:spPr bwMode="auto">
            <a:xfrm rot="20747700">
              <a:off x="5613226" y="2976615"/>
              <a:ext cx="1248646" cy="164189"/>
            </a:xfrm>
            <a:prstGeom prst="rect">
              <a:avLst/>
            </a:prstGeom>
            <a:noFill/>
          </p:spPr>
        </p:pic>
        <p:pic>
          <p:nvPicPr>
            <p:cNvPr id="33" name="Picture 32" descr="F:\Shapes\Arrows\Curved\Salmon arrow with edges .png"/>
            <p:cNvPicPr>
              <a:picLocks noChangeAspect="1" noChangeArrowheads="1"/>
            </p:cNvPicPr>
            <p:nvPr/>
          </p:nvPicPr>
          <p:blipFill>
            <a:blip r:embed="rId19" cstate="print"/>
            <a:srcRect/>
            <a:stretch>
              <a:fillRect/>
            </a:stretch>
          </p:blipFill>
          <p:spPr bwMode="auto">
            <a:xfrm rot="9895989">
              <a:off x="5817140" y="2819921"/>
              <a:ext cx="1248646" cy="164189"/>
            </a:xfrm>
            <a:prstGeom prst="rect">
              <a:avLst/>
            </a:prstGeom>
            <a:noFill/>
          </p:spPr>
        </p:pic>
        <p:cxnSp>
          <p:nvCxnSpPr>
            <p:cNvPr id="34" name="Straight Connector 33"/>
            <p:cNvCxnSpPr/>
            <p:nvPr/>
          </p:nvCxnSpPr>
          <p:spPr>
            <a:xfrm rot="16200000" flipH="1">
              <a:off x="615050" y="2054181"/>
              <a:ext cx="154546" cy="6438"/>
            </a:xfrm>
            <a:prstGeom prst="line">
              <a:avLst/>
            </a:prstGeom>
            <a:ln/>
          </p:spPr>
          <p:style>
            <a:lnRef idx="2">
              <a:schemeClr val="accent2"/>
            </a:lnRef>
            <a:fillRef idx="0">
              <a:schemeClr val="accent2"/>
            </a:fillRef>
            <a:effectRef idx="1">
              <a:schemeClr val="accent2"/>
            </a:effectRef>
            <a:fontRef idx="minor">
              <a:schemeClr val="tx1"/>
            </a:fontRef>
          </p:style>
        </p:cxnSp>
        <p:sp>
          <p:nvSpPr>
            <p:cNvPr id="35" name="Round Single Corner Rectangle 34"/>
            <p:cNvSpPr/>
            <p:nvPr/>
          </p:nvSpPr>
          <p:spPr bwMode="auto">
            <a:xfrm>
              <a:off x="1249333" y="2971802"/>
              <a:ext cx="1107585" cy="206063"/>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Escritórios</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cxnSp>
          <p:nvCxnSpPr>
            <p:cNvPr id="36" name="Straight Connector 35"/>
            <p:cNvCxnSpPr>
              <a:stCxn id="35" idx="2"/>
            </p:cNvCxnSpPr>
            <p:nvPr/>
          </p:nvCxnSpPr>
          <p:spPr>
            <a:xfrm rot="5400000">
              <a:off x="1719414" y="3261575"/>
              <a:ext cx="167425" cy="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rot="16200000" flipH="1">
              <a:off x="2660663" y="4679349"/>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rot="16200000" flipH="1">
              <a:off x="4437965" y="2567193"/>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rot="16200000" flipH="1">
              <a:off x="1687036" y="2353041"/>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rot="16200000" flipH="1">
              <a:off x="7694204" y="2307465"/>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rot="16200000" flipH="1">
              <a:off x="8078426" y="4893996"/>
              <a:ext cx="154546" cy="6438"/>
            </a:xfrm>
            <a:prstGeom prst="line">
              <a:avLst/>
            </a:prstGeom>
            <a:ln/>
          </p:spPr>
          <p:style>
            <a:lnRef idx="2">
              <a:schemeClr val="accent2"/>
            </a:lnRef>
            <a:fillRef idx="0">
              <a:schemeClr val="accent2"/>
            </a:fillRef>
            <a:effectRef idx="1">
              <a:schemeClr val="accent2"/>
            </a:effectRef>
            <a:fontRef idx="minor">
              <a:schemeClr val="tx1"/>
            </a:fontRef>
          </p:style>
        </p:cxnSp>
        <p:sp>
          <p:nvSpPr>
            <p:cNvPr id="42" name="Round Single Corner Rectangle 41"/>
            <p:cNvSpPr/>
            <p:nvPr/>
          </p:nvSpPr>
          <p:spPr bwMode="auto">
            <a:xfrm>
              <a:off x="2231348" y="4463607"/>
              <a:ext cx="897980" cy="156691"/>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Fornecedor</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3" name="Round Single Corner Rectangle 42"/>
            <p:cNvSpPr/>
            <p:nvPr/>
          </p:nvSpPr>
          <p:spPr bwMode="auto">
            <a:xfrm>
              <a:off x="7717748" y="4667523"/>
              <a:ext cx="925520" cy="146745"/>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Fornecedor</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4" name="Round Single Corner Rectangle 43"/>
            <p:cNvSpPr/>
            <p:nvPr/>
          </p:nvSpPr>
          <p:spPr bwMode="auto">
            <a:xfrm>
              <a:off x="1308538" y="2087774"/>
              <a:ext cx="1041044" cy="167425"/>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Fabricante</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5" name="Round Single Corner Rectangle 44"/>
            <p:cNvSpPr/>
            <p:nvPr/>
          </p:nvSpPr>
          <p:spPr bwMode="auto">
            <a:xfrm>
              <a:off x="4067662" y="2351468"/>
              <a:ext cx="1025072" cy="149169"/>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r" defTabSz="932290"/>
              <a:r>
                <a:rPr lang="pt-PT" sz="1020" b="1" dirty="0">
                  <a:solidFill>
                    <a:srgbClr val="000000"/>
                  </a:solidFill>
                  <a:latin typeface="Segoe UI" pitchFamily="34" charset="0"/>
                  <a:ea typeface="Segoe UI" pitchFamily="34" charset="0"/>
                  <a:cs typeface="Segoe UI" pitchFamily="34" charset="0"/>
                </a:rPr>
                <a:t>Distribuidor</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6" name="Round Single Corner Rectangle 45"/>
            <p:cNvSpPr/>
            <p:nvPr/>
          </p:nvSpPr>
          <p:spPr bwMode="auto">
            <a:xfrm>
              <a:off x="7336748" y="2104626"/>
              <a:ext cx="954312" cy="150573"/>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Revendedor</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7" name="TextBox 139"/>
            <p:cNvSpPr txBox="1"/>
            <p:nvPr/>
          </p:nvSpPr>
          <p:spPr>
            <a:xfrm rot="20742809">
              <a:off x="5979175" y="2802078"/>
              <a:ext cx="914811" cy="280896"/>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indent="-404773">
                <a:lnSpc>
                  <a:spcPct val="90000"/>
                </a:lnSpc>
                <a:spcBef>
                  <a:spcPct val="20000"/>
                </a:spcBef>
                <a:buClr>
                  <a:srgbClr val="777777"/>
                </a:buClr>
              </a:pPr>
              <a:r>
                <a:rPr lang="pt-PT" sz="1224" b="1" dirty="0">
                  <a:solidFill>
                    <a:srgbClr val="000000"/>
                  </a:solidFill>
                  <a:latin typeface="Segoe UI" pitchFamily="34" charset="0"/>
                  <a:ea typeface="Segoe UI" pitchFamily="34" charset="0"/>
                  <a:cs typeface="Segoe UI" pitchFamily="34" charset="0"/>
                </a:rPr>
                <a:t>Logística</a:t>
              </a:r>
              <a:endParaRPr lang="en-US" sz="1224" b="1" dirty="0">
                <a:solidFill>
                  <a:srgbClr val="FFFFFF"/>
                </a:solidFill>
                <a:latin typeface="Segoe UI" pitchFamily="34" charset="0"/>
                <a:ea typeface="Segoe UI" pitchFamily="34" charset="0"/>
                <a:cs typeface="Segoe UI" pitchFamily="34" charset="0"/>
              </a:endParaRPr>
            </a:p>
          </p:txBody>
        </p:sp>
        <p:pic>
          <p:nvPicPr>
            <p:cNvPr id="48" name="Picture 47" descr="F:\Shapes\Arrows\Curved\arrow 3 yellow arrow top.png"/>
            <p:cNvPicPr>
              <a:picLocks noChangeAspect="1" noChangeArrowheads="1"/>
            </p:cNvPicPr>
            <p:nvPr/>
          </p:nvPicPr>
          <p:blipFill>
            <a:blip r:embed="rId20" cstate="print"/>
            <a:srcRect/>
            <a:stretch>
              <a:fillRect/>
            </a:stretch>
          </p:blipFill>
          <p:spPr bwMode="auto">
            <a:xfrm rot="5147623" flipH="1">
              <a:off x="2069962" y="3840997"/>
              <a:ext cx="1996962" cy="398666"/>
            </a:xfrm>
            <a:prstGeom prst="rect">
              <a:avLst/>
            </a:prstGeom>
            <a:noFill/>
          </p:spPr>
        </p:pic>
        <p:pic>
          <p:nvPicPr>
            <p:cNvPr id="49" name="Picture 48" descr="F:\Shapes\Arrows\Curved\arrow 3 yellow arrow top.png"/>
            <p:cNvPicPr>
              <a:picLocks noChangeAspect="1" noChangeArrowheads="1"/>
            </p:cNvPicPr>
            <p:nvPr/>
          </p:nvPicPr>
          <p:blipFill>
            <a:blip r:embed="rId21" cstate="print"/>
            <a:srcRect/>
            <a:stretch>
              <a:fillRect/>
            </a:stretch>
          </p:blipFill>
          <p:spPr bwMode="auto">
            <a:xfrm rot="7781183" flipH="1">
              <a:off x="1872212" y="3007258"/>
              <a:ext cx="835199" cy="458479"/>
            </a:xfrm>
            <a:prstGeom prst="rect">
              <a:avLst/>
            </a:prstGeom>
            <a:noFill/>
          </p:spPr>
        </p:pic>
        <p:pic>
          <p:nvPicPr>
            <p:cNvPr id="50" name="Picture 49" descr="F:\Shapes\Arrows\Curved\arrow 3 yellow arrow top.png"/>
            <p:cNvPicPr>
              <a:picLocks noChangeAspect="1" noChangeArrowheads="1"/>
            </p:cNvPicPr>
            <p:nvPr/>
          </p:nvPicPr>
          <p:blipFill>
            <a:blip r:embed="rId18" cstate="print"/>
            <a:srcRect/>
            <a:stretch>
              <a:fillRect/>
            </a:stretch>
          </p:blipFill>
          <p:spPr bwMode="auto">
            <a:xfrm rot="1342195" flipH="1" flipV="1">
              <a:off x="2759577" y="3969190"/>
              <a:ext cx="5299501" cy="458713"/>
            </a:xfrm>
            <a:prstGeom prst="rect">
              <a:avLst/>
            </a:prstGeom>
            <a:noFill/>
          </p:spPr>
        </p:pic>
        <p:pic>
          <p:nvPicPr>
            <p:cNvPr id="51" name="Picture 50" descr="F:\Shapes\Arrows\Curved\arrow 3 yellow arrow top.png"/>
            <p:cNvPicPr>
              <a:picLocks noChangeAspect="1" noChangeArrowheads="1"/>
            </p:cNvPicPr>
            <p:nvPr/>
          </p:nvPicPr>
          <p:blipFill>
            <a:blip r:embed="rId22" cstate="print"/>
            <a:srcRect/>
            <a:stretch>
              <a:fillRect/>
            </a:stretch>
          </p:blipFill>
          <p:spPr bwMode="auto">
            <a:xfrm rot="14153158" flipH="1">
              <a:off x="1233567" y="4132593"/>
              <a:ext cx="1182874" cy="484186"/>
            </a:xfrm>
            <a:prstGeom prst="rect">
              <a:avLst/>
            </a:prstGeom>
            <a:noFill/>
          </p:spPr>
        </p:pic>
        <p:pic>
          <p:nvPicPr>
            <p:cNvPr id="52" name="Picture 51" descr="F:\Shapes\Arrows\Curved\arrow 3 yellow arrow top.png"/>
            <p:cNvPicPr>
              <a:picLocks noChangeAspect="1" noChangeArrowheads="1"/>
            </p:cNvPicPr>
            <p:nvPr/>
          </p:nvPicPr>
          <p:blipFill>
            <a:blip r:embed="rId23" cstate="print"/>
            <a:srcRect/>
            <a:stretch>
              <a:fillRect/>
            </a:stretch>
          </p:blipFill>
          <p:spPr bwMode="auto">
            <a:xfrm rot="787069">
              <a:off x="923380" y="2318687"/>
              <a:ext cx="1148294" cy="252341"/>
            </a:xfrm>
            <a:prstGeom prst="rect">
              <a:avLst/>
            </a:prstGeom>
            <a:noFill/>
          </p:spPr>
        </p:pic>
        <p:pic>
          <p:nvPicPr>
            <p:cNvPr id="53" name="Picture 52" descr="F:\Shapes\Arrows\Curved\Salmon arrow with edges .png"/>
            <p:cNvPicPr>
              <a:picLocks noChangeAspect="1" noChangeArrowheads="1"/>
            </p:cNvPicPr>
            <p:nvPr/>
          </p:nvPicPr>
          <p:blipFill>
            <a:blip r:embed="rId19" cstate="print"/>
            <a:srcRect/>
            <a:stretch>
              <a:fillRect/>
            </a:stretch>
          </p:blipFill>
          <p:spPr bwMode="auto">
            <a:xfrm rot="11871508">
              <a:off x="2994276" y="2904081"/>
              <a:ext cx="1248646" cy="164189"/>
            </a:xfrm>
            <a:prstGeom prst="rect">
              <a:avLst/>
            </a:prstGeom>
            <a:noFill/>
          </p:spPr>
        </p:pic>
        <p:pic>
          <p:nvPicPr>
            <p:cNvPr id="54" name="Picture 53" descr="F:\Shapes\Arrows\Curved\Salmon arrow with edges .png"/>
            <p:cNvPicPr>
              <a:picLocks noChangeAspect="1" noChangeArrowheads="1"/>
            </p:cNvPicPr>
            <p:nvPr/>
          </p:nvPicPr>
          <p:blipFill>
            <a:blip r:embed="rId19" cstate="print"/>
            <a:srcRect/>
            <a:stretch>
              <a:fillRect/>
            </a:stretch>
          </p:blipFill>
          <p:spPr bwMode="auto">
            <a:xfrm rot="895844">
              <a:off x="2967836" y="3006186"/>
              <a:ext cx="1248646" cy="164189"/>
            </a:xfrm>
            <a:prstGeom prst="rect">
              <a:avLst/>
            </a:prstGeom>
            <a:noFill/>
          </p:spPr>
        </p:pic>
        <p:sp>
          <p:nvSpPr>
            <p:cNvPr id="55" name="TextBox 79"/>
            <p:cNvSpPr txBox="1"/>
            <p:nvPr/>
          </p:nvSpPr>
          <p:spPr>
            <a:xfrm rot="1118328">
              <a:off x="3183605" y="2899885"/>
              <a:ext cx="914811" cy="280896"/>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indent="-404773">
                <a:lnSpc>
                  <a:spcPct val="90000"/>
                </a:lnSpc>
                <a:spcBef>
                  <a:spcPct val="20000"/>
                </a:spcBef>
                <a:buClr>
                  <a:srgbClr val="777777"/>
                </a:buClr>
              </a:pPr>
              <a:r>
                <a:rPr lang="pt-PT" sz="1224" b="1" dirty="0">
                  <a:solidFill>
                    <a:srgbClr val="000000"/>
                  </a:solidFill>
                  <a:latin typeface="Segoe UI" pitchFamily="34" charset="0"/>
                  <a:ea typeface="Segoe UI" pitchFamily="34" charset="0"/>
                  <a:cs typeface="Segoe UI" pitchFamily="34" charset="0"/>
                </a:rPr>
                <a:t>Logística</a:t>
              </a:r>
              <a:endParaRPr lang="en-US" sz="1224" b="1" dirty="0">
                <a:solidFill>
                  <a:srgbClr val="FFFFFF"/>
                </a:solidFill>
                <a:latin typeface="Segoe UI" pitchFamily="34" charset="0"/>
                <a:ea typeface="Segoe UI" pitchFamily="34" charset="0"/>
                <a:cs typeface="Segoe UI" pitchFamily="34" charset="0"/>
              </a:endParaRPr>
            </a:p>
          </p:txBody>
        </p:sp>
        <p:sp>
          <p:nvSpPr>
            <p:cNvPr id="56" name="Round Single Corner Rectangle 55"/>
            <p:cNvSpPr/>
            <p:nvPr/>
          </p:nvSpPr>
          <p:spPr bwMode="auto">
            <a:xfrm>
              <a:off x="179062" y="1774064"/>
              <a:ext cx="1107585" cy="206063"/>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Empresa</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grpSp>
      <p:sp>
        <p:nvSpPr>
          <p:cNvPr id="66" name="Round Single Corner Rectangle 65"/>
          <p:cNvSpPr/>
          <p:nvPr/>
        </p:nvSpPr>
        <p:spPr bwMode="auto">
          <a:xfrm>
            <a:off x="3185459" y="2357106"/>
            <a:ext cx="1024423" cy="159190"/>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Fabricante</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1783242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BizTalk Server?</a:t>
            </a:r>
            <a:endParaRPr lang="pt-PT" dirty="0"/>
          </a:p>
        </p:txBody>
      </p:sp>
      <p:grpSp>
        <p:nvGrpSpPr>
          <p:cNvPr id="66" name="Group 65"/>
          <p:cNvGrpSpPr/>
          <p:nvPr/>
        </p:nvGrpSpPr>
        <p:grpSpPr>
          <a:xfrm>
            <a:off x="1729064" y="1476621"/>
            <a:ext cx="8978347" cy="4740734"/>
            <a:chOff x="1" y="949534"/>
            <a:chExt cx="9906000" cy="5230550"/>
          </a:xfrm>
        </p:grpSpPr>
        <p:pic>
          <p:nvPicPr>
            <p:cNvPr id="67" name="Picture 3" descr="C:\Users\spereira\Desktop\Untitled9.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34010" t="16298" r="20809" b="44334"/>
            <a:stretch/>
          </p:blipFill>
          <p:spPr bwMode="auto">
            <a:xfrm>
              <a:off x="1" y="949534"/>
              <a:ext cx="9906000" cy="523055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a:grpSpLocks/>
            </p:cNvGrpSpPr>
            <p:nvPr/>
          </p:nvGrpSpPr>
          <p:grpSpPr bwMode="auto">
            <a:xfrm>
              <a:off x="8448142" y="1794778"/>
              <a:ext cx="765379" cy="1005578"/>
              <a:chOff x="4916" y="631"/>
              <a:chExt cx="556" cy="973"/>
            </a:xfrm>
          </p:grpSpPr>
          <p:pic>
            <p:nvPicPr>
              <p:cNvPr id="92" name="Picture 91" descr="ラック"/>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4916" y="806"/>
                <a:ext cx="556" cy="798"/>
              </a:xfrm>
              <a:prstGeom prst="rect">
                <a:avLst/>
              </a:prstGeom>
              <a:noFill/>
              <a:ln w="9525">
                <a:noFill/>
                <a:miter lim="800000"/>
                <a:headEnd/>
                <a:tailEnd/>
              </a:ln>
            </p:spPr>
          </p:pic>
          <p:pic>
            <p:nvPicPr>
              <p:cNvPr id="93" name="Picture 92"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5124" y="631"/>
                <a:ext cx="331" cy="268"/>
              </a:xfrm>
              <a:prstGeom prst="rect">
                <a:avLst/>
              </a:prstGeom>
              <a:noFill/>
              <a:ln w="9525">
                <a:noFill/>
                <a:miter lim="800000"/>
                <a:headEnd/>
                <a:tailEnd/>
              </a:ln>
            </p:spPr>
          </p:pic>
          <p:pic>
            <p:nvPicPr>
              <p:cNvPr id="94" name="Picture 93"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5022" y="727"/>
                <a:ext cx="331" cy="268"/>
              </a:xfrm>
              <a:prstGeom prst="rect">
                <a:avLst/>
              </a:prstGeom>
              <a:noFill/>
              <a:ln w="9525">
                <a:noFill/>
                <a:miter lim="800000"/>
                <a:headEnd/>
                <a:tailEnd/>
              </a:ln>
            </p:spPr>
          </p:pic>
          <p:pic>
            <p:nvPicPr>
              <p:cNvPr id="95" name="Picture 94"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4923" y="817"/>
                <a:ext cx="331" cy="268"/>
              </a:xfrm>
              <a:prstGeom prst="rect">
                <a:avLst/>
              </a:prstGeom>
              <a:noFill/>
              <a:ln w="9525">
                <a:noFill/>
                <a:miter lim="800000"/>
                <a:headEnd/>
                <a:tailEnd/>
              </a:ln>
            </p:spPr>
          </p:pic>
        </p:grpSp>
        <p:grpSp>
          <p:nvGrpSpPr>
            <p:cNvPr id="69" name="Group 68"/>
            <p:cNvGrpSpPr>
              <a:grpSpLocks/>
            </p:cNvGrpSpPr>
            <p:nvPr/>
          </p:nvGrpSpPr>
          <p:grpSpPr bwMode="auto">
            <a:xfrm>
              <a:off x="542957" y="2202410"/>
              <a:ext cx="728757" cy="886194"/>
              <a:chOff x="4916" y="631"/>
              <a:chExt cx="556" cy="973"/>
            </a:xfrm>
          </p:grpSpPr>
          <p:pic>
            <p:nvPicPr>
              <p:cNvPr id="88" name="Picture 87" descr="ラック"/>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89" name="Picture 88"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90" name="Picture 89"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91" name="Picture 90"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pic>
          <p:nvPicPr>
            <p:cNvPr id="70" name="Picture 69" descr="F:\Shapes\Arrows\Curved\Salmon arrow with edges .png"/>
            <p:cNvPicPr>
              <a:picLocks noChangeAspect="1" noChangeArrowheads="1"/>
            </p:cNvPicPr>
            <p:nvPr/>
          </p:nvPicPr>
          <p:blipFill>
            <a:blip r:embed="rId7" cstate="print"/>
            <a:srcRect/>
            <a:stretch>
              <a:fillRect/>
            </a:stretch>
          </p:blipFill>
          <p:spPr bwMode="auto">
            <a:xfrm rot="20747700">
              <a:off x="5662887" y="2774576"/>
              <a:ext cx="2944853" cy="413394"/>
            </a:xfrm>
            <a:prstGeom prst="rect">
              <a:avLst/>
            </a:prstGeom>
            <a:noFill/>
          </p:spPr>
        </p:pic>
        <p:pic>
          <p:nvPicPr>
            <p:cNvPr id="71" name="Picture 70" descr="F:\Shapes\Arrows\Curved\Salmon arrow with edges .png"/>
            <p:cNvPicPr>
              <a:picLocks noChangeAspect="1" noChangeArrowheads="1"/>
            </p:cNvPicPr>
            <p:nvPr/>
          </p:nvPicPr>
          <p:blipFill>
            <a:blip r:embed="rId7" cstate="print"/>
            <a:srcRect/>
            <a:stretch>
              <a:fillRect/>
            </a:stretch>
          </p:blipFill>
          <p:spPr bwMode="auto">
            <a:xfrm rot="9895989">
              <a:off x="5396706" y="2347326"/>
              <a:ext cx="2944853" cy="413394"/>
            </a:xfrm>
            <a:prstGeom prst="rect">
              <a:avLst/>
            </a:prstGeom>
            <a:noFill/>
          </p:spPr>
        </p:pic>
        <p:sp>
          <p:nvSpPr>
            <p:cNvPr id="72" name="Round Single Corner Rectangle 71"/>
            <p:cNvSpPr/>
            <p:nvPr/>
          </p:nvSpPr>
          <p:spPr bwMode="auto">
            <a:xfrm>
              <a:off x="3350056" y="3153188"/>
              <a:ext cx="2539048" cy="2535245"/>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2448" b="1" dirty="0">
                  <a:solidFill>
                    <a:srgbClr val="000000"/>
                  </a:solidFill>
                  <a:latin typeface="Segoe UI" pitchFamily="34" charset="0"/>
                  <a:ea typeface="Segoe UI" pitchFamily="34" charset="0"/>
                  <a:cs typeface="Segoe UI" pitchFamily="34" charset="0"/>
                </a:rPr>
                <a:t>EAI / BPM</a:t>
              </a:r>
              <a:endParaRPr lang="en-US" sz="2448"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pic>
          <p:nvPicPr>
            <p:cNvPr id="73" name="Picture 72" descr="F:\Shapes\Arrows\Curved\Salmon arrow with edges .png"/>
            <p:cNvPicPr>
              <a:picLocks noChangeAspect="1" noChangeArrowheads="1"/>
            </p:cNvPicPr>
            <p:nvPr/>
          </p:nvPicPr>
          <p:blipFill>
            <a:blip r:embed="rId7" cstate="print"/>
            <a:srcRect/>
            <a:stretch>
              <a:fillRect/>
            </a:stretch>
          </p:blipFill>
          <p:spPr bwMode="auto">
            <a:xfrm rot="11871508">
              <a:off x="1187333" y="2668449"/>
              <a:ext cx="2944853" cy="413394"/>
            </a:xfrm>
            <a:prstGeom prst="rect">
              <a:avLst/>
            </a:prstGeom>
            <a:noFill/>
          </p:spPr>
        </p:pic>
        <p:pic>
          <p:nvPicPr>
            <p:cNvPr id="74" name="Picture 73" descr="F:\Shapes\Arrows\Curved\Salmon arrow with edges .png"/>
            <p:cNvPicPr>
              <a:picLocks noChangeAspect="1" noChangeArrowheads="1"/>
            </p:cNvPicPr>
            <p:nvPr/>
          </p:nvPicPr>
          <p:blipFill>
            <a:blip r:embed="rId7" cstate="print"/>
            <a:srcRect/>
            <a:stretch>
              <a:fillRect/>
            </a:stretch>
          </p:blipFill>
          <p:spPr bwMode="auto">
            <a:xfrm rot="895844">
              <a:off x="1053597" y="3139688"/>
              <a:ext cx="2944853" cy="413394"/>
            </a:xfrm>
            <a:prstGeom prst="rect">
              <a:avLst/>
            </a:prstGeom>
            <a:noFill/>
          </p:spPr>
        </p:pic>
        <p:grpSp>
          <p:nvGrpSpPr>
            <p:cNvPr id="75" name="Group 74"/>
            <p:cNvGrpSpPr>
              <a:grpSpLocks/>
            </p:cNvGrpSpPr>
            <p:nvPr/>
          </p:nvGrpSpPr>
          <p:grpSpPr bwMode="auto">
            <a:xfrm>
              <a:off x="3698195" y="4990074"/>
              <a:ext cx="364379" cy="418141"/>
              <a:chOff x="4916" y="631"/>
              <a:chExt cx="556" cy="973"/>
            </a:xfrm>
          </p:grpSpPr>
          <p:pic>
            <p:nvPicPr>
              <p:cNvPr id="84" name="Picture 83" descr="ラック"/>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85" name="Picture 84"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86" name="Picture 85"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87" name="Picture 86"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pic>
          <p:nvPicPr>
            <p:cNvPr id="76" name="Picture 75" descr="Inventory.png"/>
            <p:cNvPicPr>
              <a:picLocks noChangeAspect="1"/>
            </p:cNvPicPr>
            <p:nvPr/>
          </p:nvPicPr>
          <p:blipFill>
            <a:blip r:embed="rId8" cstate="print">
              <a:lum bright="-22000" contrast="65000"/>
            </a:blip>
            <a:stretch>
              <a:fillRect/>
            </a:stretch>
          </p:blipFill>
          <p:spPr>
            <a:xfrm>
              <a:off x="3685881" y="1955823"/>
              <a:ext cx="1967079" cy="2338250"/>
            </a:xfrm>
            <a:prstGeom prst="rect">
              <a:avLst/>
            </a:prstGeom>
          </p:spPr>
        </p:pic>
        <p:grpSp>
          <p:nvGrpSpPr>
            <p:cNvPr id="77" name="Group 76"/>
            <p:cNvGrpSpPr>
              <a:grpSpLocks/>
            </p:cNvGrpSpPr>
            <p:nvPr/>
          </p:nvGrpSpPr>
          <p:grpSpPr bwMode="auto">
            <a:xfrm>
              <a:off x="8820033" y="4420809"/>
              <a:ext cx="765379" cy="1005578"/>
              <a:chOff x="4916" y="631"/>
              <a:chExt cx="556" cy="973"/>
            </a:xfrm>
          </p:grpSpPr>
          <p:pic>
            <p:nvPicPr>
              <p:cNvPr id="80" name="Picture 79" descr="ラック"/>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4916" y="806"/>
                <a:ext cx="556" cy="798"/>
              </a:xfrm>
              <a:prstGeom prst="rect">
                <a:avLst/>
              </a:prstGeom>
              <a:noFill/>
              <a:ln w="9525">
                <a:noFill/>
                <a:miter lim="800000"/>
                <a:headEnd/>
                <a:tailEnd/>
              </a:ln>
            </p:spPr>
          </p:pic>
          <p:pic>
            <p:nvPicPr>
              <p:cNvPr id="81" name="Picture 80"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5124" y="631"/>
                <a:ext cx="331" cy="268"/>
              </a:xfrm>
              <a:prstGeom prst="rect">
                <a:avLst/>
              </a:prstGeom>
              <a:noFill/>
              <a:ln w="9525">
                <a:noFill/>
                <a:miter lim="800000"/>
                <a:headEnd/>
                <a:tailEnd/>
              </a:ln>
            </p:spPr>
          </p:pic>
          <p:pic>
            <p:nvPicPr>
              <p:cNvPr id="82" name="Picture 81"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5022" y="727"/>
                <a:ext cx="331" cy="268"/>
              </a:xfrm>
              <a:prstGeom prst="rect">
                <a:avLst/>
              </a:prstGeom>
              <a:noFill/>
              <a:ln w="9525">
                <a:noFill/>
                <a:miter lim="800000"/>
                <a:headEnd/>
                <a:tailEnd/>
              </a:ln>
            </p:spPr>
          </p:pic>
          <p:pic>
            <p:nvPicPr>
              <p:cNvPr id="83" name="Picture 82"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4923" y="817"/>
                <a:ext cx="331" cy="268"/>
              </a:xfrm>
              <a:prstGeom prst="rect">
                <a:avLst/>
              </a:prstGeom>
              <a:noFill/>
              <a:ln w="9525">
                <a:noFill/>
                <a:miter lim="800000"/>
                <a:headEnd/>
                <a:tailEnd/>
              </a:ln>
            </p:spPr>
          </p:pic>
        </p:grpSp>
        <p:pic>
          <p:nvPicPr>
            <p:cNvPr id="78" name="Picture 77" descr="F:\Shapes\Arrows\Curved\Salmon arrow with edges .png"/>
            <p:cNvPicPr>
              <a:picLocks noChangeAspect="1" noChangeArrowheads="1"/>
            </p:cNvPicPr>
            <p:nvPr/>
          </p:nvPicPr>
          <p:blipFill>
            <a:blip r:embed="rId7" cstate="print"/>
            <a:srcRect/>
            <a:stretch>
              <a:fillRect/>
            </a:stretch>
          </p:blipFill>
          <p:spPr bwMode="auto">
            <a:xfrm rot="1232466">
              <a:off x="6017524" y="4501718"/>
              <a:ext cx="2944853" cy="413394"/>
            </a:xfrm>
            <a:prstGeom prst="rect">
              <a:avLst/>
            </a:prstGeom>
            <a:noFill/>
          </p:spPr>
        </p:pic>
        <p:pic>
          <p:nvPicPr>
            <p:cNvPr id="79" name="Picture 78" descr="F:\Shapes\Arrows\Curved\Salmon arrow with edges .png"/>
            <p:cNvPicPr>
              <a:picLocks noChangeAspect="1" noChangeArrowheads="1"/>
            </p:cNvPicPr>
            <p:nvPr/>
          </p:nvPicPr>
          <p:blipFill>
            <a:blip r:embed="rId7" cstate="print"/>
            <a:srcRect/>
            <a:stretch>
              <a:fillRect/>
            </a:stretch>
          </p:blipFill>
          <p:spPr bwMode="auto">
            <a:xfrm rot="11980755">
              <a:off x="5751343" y="4074468"/>
              <a:ext cx="2944853" cy="413394"/>
            </a:xfrm>
            <a:prstGeom prst="rect">
              <a:avLst/>
            </a:prstGeom>
            <a:noFill/>
          </p:spPr>
        </p:pic>
      </p:grpSp>
    </p:spTree>
    <p:extLst>
      <p:ext uri="{BB962C8B-B14F-4D97-AF65-F5344CB8AC3E}">
        <p14:creationId xmlns:p14="http://schemas.microsoft.com/office/powerpoint/2010/main" val="392409852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BizTalk Server Capabilities</a:t>
            </a:r>
            <a:endParaRPr lang="pt-PT" dirty="0"/>
          </a:p>
        </p:txBody>
      </p:sp>
      <p:sp>
        <p:nvSpPr>
          <p:cNvPr id="39" name="Rectangle 38"/>
          <p:cNvSpPr/>
          <p:nvPr/>
        </p:nvSpPr>
        <p:spPr>
          <a:xfrm>
            <a:off x="2759834" y="1942924"/>
            <a:ext cx="1563482" cy="2386367"/>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2"/>
                </a:solidFill>
              </a:rPr>
              <a:t>Management and Operations</a:t>
            </a:r>
          </a:p>
        </p:txBody>
      </p:sp>
      <p:sp>
        <p:nvSpPr>
          <p:cNvPr id="40" name="Rectangle 39"/>
          <p:cNvSpPr/>
          <p:nvPr/>
        </p:nvSpPr>
        <p:spPr>
          <a:xfrm>
            <a:off x="2759834" y="5517902"/>
            <a:ext cx="1563482" cy="667452"/>
          </a:xfrm>
          <a:prstGeom prst="rect">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solidFill>
                  <a:schemeClr val="tx2"/>
                </a:solidFill>
              </a:rPr>
              <a:t>RFID Platform</a:t>
            </a:r>
          </a:p>
        </p:txBody>
      </p:sp>
      <p:sp>
        <p:nvSpPr>
          <p:cNvPr id="41" name="Rectangle 40"/>
          <p:cNvSpPr/>
          <p:nvPr/>
        </p:nvSpPr>
        <p:spPr>
          <a:xfrm>
            <a:off x="4522179" y="1942924"/>
            <a:ext cx="1590912" cy="1524624"/>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2"/>
                </a:solidFill>
              </a:rPr>
              <a:t>Business Rule Framework</a:t>
            </a:r>
          </a:p>
        </p:txBody>
      </p:sp>
      <p:sp>
        <p:nvSpPr>
          <p:cNvPr id="42" name="Rectangle 41"/>
          <p:cNvSpPr/>
          <p:nvPr/>
        </p:nvSpPr>
        <p:spPr>
          <a:xfrm>
            <a:off x="6311955" y="1942924"/>
            <a:ext cx="1590912" cy="1524624"/>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2"/>
                </a:solidFill>
              </a:rPr>
              <a:t>Business to Business Integration</a:t>
            </a:r>
          </a:p>
        </p:txBody>
      </p:sp>
      <p:sp>
        <p:nvSpPr>
          <p:cNvPr id="43" name="Rectangle 42"/>
          <p:cNvSpPr/>
          <p:nvPr/>
        </p:nvSpPr>
        <p:spPr>
          <a:xfrm>
            <a:off x="8101730" y="1942924"/>
            <a:ext cx="1506909" cy="2386368"/>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2"/>
                </a:solidFill>
              </a:rPr>
              <a:t>Business Activity Monitoring</a:t>
            </a:r>
          </a:p>
        </p:txBody>
      </p:sp>
      <p:sp>
        <p:nvSpPr>
          <p:cNvPr id="44" name="Rectangle 43"/>
          <p:cNvSpPr/>
          <p:nvPr/>
        </p:nvSpPr>
        <p:spPr>
          <a:xfrm>
            <a:off x="4522179" y="4528155"/>
            <a:ext cx="3380687" cy="1657200"/>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2"/>
                </a:solidFill>
              </a:rPr>
              <a:t>Messaging</a:t>
            </a:r>
          </a:p>
        </p:txBody>
      </p:sp>
      <p:sp>
        <p:nvSpPr>
          <p:cNvPr id="45" name="Rectangle 44"/>
          <p:cNvSpPr/>
          <p:nvPr/>
        </p:nvSpPr>
        <p:spPr>
          <a:xfrm>
            <a:off x="4522179" y="3600123"/>
            <a:ext cx="3380687" cy="729168"/>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2"/>
                </a:solidFill>
              </a:rPr>
              <a:t>Orchestration</a:t>
            </a:r>
          </a:p>
        </p:txBody>
      </p:sp>
      <p:sp>
        <p:nvSpPr>
          <p:cNvPr id="46" name="Rectangle 45"/>
          <p:cNvSpPr/>
          <p:nvPr/>
        </p:nvSpPr>
        <p:spPr>
          <a:xfrm>
            <a:off x="8101730" y="4528155"/>
            <a:ext cx="1497194" cy="1657200"/>
          </a:xfrm>
          <a:prstGeom prst="rect">
            <a:avLst/>
          </a:prstGeom>
          <a:gradFill flip="none" rotWithShape="1">
            <a:gsLst>
              <a:gs pos="0">
                <a:srgbClr val="993300"/>
              </a:gs>
              <a:gs pos="100000">
                <a:srgbClr val="FFA071"/>
              </a:gs>
            </a:gsLst>
            <a:lin ang="16200000" scaled="1"/>
            <a:tileRect/>
          </a:gradFill>
          <a:ln>
            <a:solidFill>
              <a:srgbClr val="9933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2"/>
                </a:solidFill>
              </a:rPr>
              <a:t>Tools</a:t>
            </a:r>
          </a:p>
        </p:txBody>
      </p:sp>
      <p:sp>
        <p:nvSpPr>
          <p:cNvPr id="14" name="Rectangle 13"/>
          <p:cNvSpPr/>
          <p:nvPr/>
        </p:nvSpPr>
        <p:spPr>
          <a:xfrm>
            <a:off x="2759833" y="4439297"/>
            <a:ext cx="1563482" cy="966890"/>
          </a:xfrm>
          <a:prstGeom prst="rect">
            <a:avLst/>
          </a:prstGeom>
          <a:gradFill flip="none" rotWithShape="1">
            <a:gsLst>
              <a:gs pos="0">
                <a:schemeClr val="bg2">
                  <a:lumMod val="50000"/>
                </a:schemeClr>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smtClean="0">
                <a:solidFill>
                  <a:schemeClr val="tx2"/>
                </a:solidFill>
              </a:rPr>
              <a:t>Cloud Integration</a:t>
            </a:r>
            <a:endParaRPr lang="en-US" sz="1836" dirty="0">
              <a:solidFill>
                <a:schemeClr val="tx2"/>
              </a:solidFill>
            </a:endParaRPr>
          </a:p>
        </p:txBody>
      </p:sp>
    </p:spTree>
    <p:extLst>
      <p:ext uri="{BB962C8B-B14F-4D97-AF65-F5344CB8AC3E}">
        <p14:creationId xmlns:p14="http://schemas.microsoft.com/office/powerpoint/2010/main" val="3261452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BizTalk Server Integration </a:t>
            </a:r>
            <a:r>
              <a:rPr lang="en-US" dirty="0"/>
              <a:t>Scenario</a:t>
            </a:r>
            <a:endParaRPr lang="pt-PT" dirty="0"/>
          </a:p>
        </p:txBody>
      </p:sp>
      <p:grpSp>
        <p:nvGrpSpPr>
          <p:cNvPr id="10" name="Group 9"/>
          <p:cNvGrpSpPr/>
          <p:nvPr/>
        </p:nvGrpSpPr>
        <p:grpSpPr>
          <a:xfrm>
            <a:off x="6991815" y="2607836"/>
            <a:ext cx="2507181" cy="2389795"/>
            <a:chOff x="6115050" y="2632075"/>
            <a:chExt cx="2458244" cy="1757362"/>
          </a:xfrm>
        </p:grpSpPr>
        <p:pic>
          <p:nvPicPr>
            <p:cNvPr id="11" name="Picture 5" descr="Server"/>
            <p:cNvPicPr>
              <a:picLocks noChangeAspect="1" noChangeArrowheads="1"/>
            </p:cNvPicPr>
            <p:nvPr/>
          </p:nvPicPr>
          <p:blipFill>
            <a:blip r:embed="rId4" cstate="print"/>
            <a:srcRect/>
            <a:stretch>
              <a:fillRect/>
            </a:stretch>
          </p:blipFill>
          <p:spPr bwMode="auto">
            <a:xfrm>
              <a:off x="6115050" y="2632075"/>
              <a:ext cx="776288" cy="917575"/>
            </a:xfrm>
            <a:prstGeom prst="rect">
              <a:avLst/>
            </a:prstGeom>
            <a:noFill/>
            <a:ln w="9525">
              <a:noFill/>
              <a:miter lim="800000"/>
              <a:headEnd/>
              <a:tailEnd/>
            </a:ln>
          </p:spPr>
        </p:pic>
        <p:sp>
          <p:nvSpPr>
            <p:cNvPr id="12" name="Text Box 6"/>
            <p:cNvSpPr txBox="1">
              <a:spLocks noChangeArrowheads="1"/>
            </p:cNvSpPr>
            <p:nvPr/>
          </p:nvSpPr>
          <p:spPr bwMode="auto">
            <a:xfrm>
              <a:off x="6331744" y="3589337"/>
              <a:ext cx="2241550" cy="800100"/>
            </a:xfrm>
            <a:prstGeom prst="rect">
              <a:avLst/>
            </a:prstGeom>
            <a:noFill/>
            <a:ln w="6350" algn="ctr">
              <a:noFill/>
              <a:miter lim="800000"/>
              <a:headEnd/>
              <a:tailEnd/>
            </a:ln>
          </p:spPr>
          <p:txBody>
            <a:bodyPr/>
            <a:lstStyle/>
            <a:p>
              <a:pPr>
                <a:spcBef>
                  <a:spcPct val="50000"/>
                </a:spcBef>
              </a:pPr>
              <a:r>
                <a:rPr lang="en-US" sz="1632" dirty="0">
                  <a:latin typeface="Segoe UI Light" pitchFamily="34" charset="0"/>
                  <a:cs typeface="Segoe UI Light" pitchFamily="34" charset="0"/>
                </a:rPr>
                <a:t>Suppliers</a:t>
              </a:r>
              <a:br>
                <a:rPr lang="en-US" sz="1632" dirty="0">
                  <a:latin typeface="Segoe UI Light" pitchFamily="34" charset="0"/>
                  <a:cs typeface="Segoe UI Light" pitchFamily="34" charset="0"/>
                </a:rPr>
              </a:br>
              <a:r>
                <a:rPr lang="en-US" sz="1632" dirty="0">
                  <a:latin typeface="Segoe UI Light" pitchFamily="34" charset="0"/>
                  <a:cs typeface="Segoe UI Light" pitchFamily="34" charset="0"/>
                </a:rPr>
                <a:t>Application</a:t>
              </a:r>
            </a:p>
          </p:txBody>
        </p:sp>
      </p:grpSp>
      <p:grpSp>
        <p:nvGrpSpPr>
          <p:cNvPr id="14" name="Group 13"/>
          <p:cNvGrpSpPr/>
          <p:nvPr/>
        </p:nvGrpSpPr>
        <p:grpSpPr>
          <a:xfrm>
            <a:off x="3424933" y="3495105"/>
            <a:ext cx="966604" cy="755581"/>
            <a:chOff x="2617788" y="3284538"/>
            <a:chExt cx="947737" cy="555625"/>
          </a:xfrm>
        </p:grpSpPr>
        <p:sp>
          <p:nvSpPr>
            <p:cNvPr id="15" name="AutoShape 9"/>
            <p:cNvSpPr>
              <a:spLocks noChangeArrowheads="1"/>
            </p:cNvSpPr>
            <p:nvPr/>
          </p:nvSpPr>
          <p:spPr bwMode="auto">
            <a:xfrm>
              <a:off x="2803525" y="3284538"/>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40">
                  <a:solidFill>
                    <a:srgbClr val="990033"/>
                  </a:solidFill>
                </a:rPr>
                <a:t>1</a:t>
              </a:r>
            </a:p>
          </p:txBody>
        </p:sp>
        <p:sp>
          <p:nvSpPr>
            <p:cNvPr id="16" name="Freeform 13"/>
            <p:cNvSpPr>
              <a:spLocks/>
            </p:cNvSpPr>
            <p:nvPr/>
          </p:nvSpPr>
          <p:spPr bwMode="auto">
            <a:xfrm rot="-1266107">
              <a:off x="2617788" y="3676650"/>
              <a:ext cx="947737" cy="163513"/>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sz="1836"/>
            </a:p>
          </p:txBody>
        </p:sp>
      </p:grpSp>
      <p:grpSp>
        <p:nvGrpSpPr>
          <p:cNvPr id="17" name="Group 16"/>
          <p:cNvGrpSpPr/>
          <p:nvPr/>
        </p:nvGrpSpPr>
        <p:grpSpPr>
          <a:xfrm>
            <a:off x="4639260" y="4559395"/>
            <a:ext cx="597449" cy="911015"/>
            <a:chOff x="3808413" y="4067175"/>
            <a:chExt cx="585787" cy="669925"/>
          </a:xfrm>
        </p:grpSpPr>
        <p:sp>
          <p:nvSpPr>
            <p:cNvPr id="18" name="AutoShape 11"/>
            <p:cNvSpPr>
              <a:spLocks noChangeArrowheads="1"/>
            </p:cNvSpPr>
            <p:nvPr/>
          </p:nvSpPr>
          <p:spPr bwMode="auto">
            <a:xfrm>
              <a:off x="4121150" y="4432300"/>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40">
                  <a:solidFill>
                    <a:srgbClr val="990033"/>
                  </a:solidFill>
                </a:rPr>
                <a:t>3</a:t>
              </a:r>
            </a:p>
          </p:txBody>
        </p:sp>
        <p:sp>
          <p:nvSpPr>
            <p:cNvPr id="19" name="Freeform 14"/>
            <p:cNvSpPr>
              <a:spLocks/>
            </p:cNvSpPr>
            <p:nvPr/>
          </p:nvSpPr>
          <p:spPr bwMode="auto">
            <a:xfrm rot="1049232">
              <a:off x="3808413" y="4067175"/>
              <a:ext cx="165100" cy="669925"/>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endParaRPr lang="en-US" sz="1836"/>
            </a:p>
          </p:txBody>
        </p:sp>
      </p:grpSp>
      <p:grpSp>
        <p:nvGrpSpPr>
          <p:cNvPr id="20" name="Group 19"/>
          <p:cNvGrpSpPr/>
          <p:nvPr/>
        </p:nvGrpSpPr>
        <p:grpSpPr>
          <a:xfrm>
            <a:off x="4088764" y="4542125"/>
            <a:ext cx="524589" cy="911015"/>
            <a:chOff x="3268663" y="4054475"/>
            <a:chExt cx="514350" cy="669925"/>
          </a:xfrm>
        </p:grpSpPr>
        <p:sp>
          <p:nvSpPr>
            <p:cNvPr id="21" name="AutoShape 10"/>
            <p:cNvSpPr>
              <a:spLocks noChangeArrowheads="1"/>
            </p:cNvSpPr>
            <p:nvPr/>
          </p:nvSpPr>
          <p:spPr bwMode="auto">
            <a:xfrm>
              <a:off x="3268663" y="4064000"/>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40">
                  <a:solidFill>
                    <a:srgbClr val="990033"/>
                  </a:solidFill>
                </a:rPr>
                <a:t>2</a:t>
              </a:r>
            </a:p>
          </p:txBody>
        </p:sp>
        <p:sp>
          <p:nvSpPr>
            <p:cNvPr id="22" name="Freeform 15"/>
            <p:cNvSpPr>
              <a:spLocks/>
            </p:cNvSpPr>
            <p:nvPr/>
          </p:nvSpPr>
          <p:spPr bwMode="auto">
            <a:xfrm rot="1049232" flipH="1" flipV="1">
              <a:off x="3617913" y="4054475"/>
              <a:ext cx="165100" cy="669925"/>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endParaRPr lang="en-US" sz="1836"/>
            </a:p>
          </p:txBody>
        </p:sp>
      </p:grpSp>
      <p:grpSp>
        <p:nvGrpSpPr>
          <p:cNvPr id="23" name="Group 22"/>
          <p:cNvGrpSpPr/>
          <p:nvPr/>
        </p:nvGrpSpPr>
        <p:grpSpPr>
          <a:xfrm>
            <a:off x="5924829" y="3268429"/>
            <a:ext cx="966604" cy="816028"/>
            <a:chOff x="5068888" y="3117850"/>
            <a:chExt cx="947737" cy="600075"/>
          </a:xfrm>
        </p:grpSpPr>
        <p:sp>
          <p:nvSpPr>
            <p:cNvPr id="24" name="AutoShape 12"/>
            <p:cNvSpPr>
              <a:spLocks noChangeArrowheads="1"/>
            </p:cNvSpPr>
            <p:nvPr/>
          </p:nvSpPr>
          <p:spPr bwMode="auto">
            <a:xfrm>
              <a:off x="5605463" y="3413125"/>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40">
                  <a:solidFill>
                    <a:srgbClr val="990033"/>
                  </a:solidFill>
                </a:rPr>
                <a:t>4</a:t>
              </a:r>
            </a:p>
          </p:txBody>
        </p:sp>
        <p:sp>
          <p:nvSpPr>
            <p:cNvPr id="25" name="Freeform 16"/>
            <p:cNvSpPr>
              <a:spLocks/>
            </p:cNvSpPr>
            <p:nvPr/>
          </p:nvSpPr>
          <p:spPr bwMode="auto">
            <a:xfrm rot="20584709">
              <a:off x="5068888" y="3117850"/>
              <a:ext cx="947737" cy="163513"/>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sz="1836"/>
            </a:p>
          </p:txBody>
        </p:sp>
      </p:grpSp>
      <p:grpSp>
        <p:nvGrpSpPr>
          <p:cNvPr id="26" name="Group 25"/>
          <p:cNvGrpSpPr/>
          <p:nvPr/>
        </p:nvGrpSpPr>
        <p:grpSpPr>
          <a:xfrm>
            <a:off x="1632937" y="3128108"/>
            <a:ext cx="2564659" cy="1919176"/>
            <a:chOff x="860771" y="3014663"/>
            <a:chExt cx="2514600" cy="1411287"/>
          </a:xfrm>
        </p:grpSpPr>
        <p:sp>
          <p:nvSpPr>
            <p:cNvPr id="27" name="Text Box 8"/>
            <p:cNvSpPr txBox="1">
              <a:spLocks noChangeArrowheads="1"/>
            </p:cNvSpPr>
            <p:nvPr/>
          </p:nvSpPr>
          <p:spPr bwMode="auto">
            <a:xfrm>
              <a:off x="860771" y="3014663"/>
              <a:ext cx="2514600" cy="844550"/>
            </a:xfrm>
            <a:prstGeom prst="rect">
              <a:avLst/>
            </a:prstGeom>
            <a:noFill/>
            <a:ln w="6350" algn="ctr">
              <a:noFill/>
              <a:miter lim="800000"/>
              <a:headEnd/>
              <a:tailEnd/>
            </a:ln>
          </p:spPr>
          <p:txBody>
            <a:bodyPr/>
            <a:lstStyle/>
            <a:p>
              <a:pPr eaLnBrk="1" hangingPunct="1">
                <a:spcBef>
                  <a:spcPct val="50000"/>
                </a:spcBef>
              </a:pPr>
              <a:r>
                <a:rPr lang="en-US" sz="1632" dirty="0">
                  <a:latin typeface="Segoe UI Light" pitchFamily="34" charset="0"/>
                  <a:cs typeface="Segoe UI Light" pitchFamily="34" charset="0"/>
                </a:rPr>
                <a:t>Inventory </a:t>
              </a:r>
              <a:br>
                <a:rPr lang="en-US" sz="1632" dirty="0">
                  <a:latin typeface="Segoe UI Light" pitchFamily="34" charset="0"/>
                  <a:cs typeface="Segoe UI Light" pitchFamily="34" charset="0"/>
                </a:rPr>
              </a:br>
              <a:r>
                <a:rPr lang="en-US" sz="1632" dirty="0">
                  <a:latin typeface="Segoe UI Light" pitchFamily="34" charset="0"/>
                  <a:cs typeface="Segoe UI Light" pitchFamily="34" charset="0"/>
                </a:rPr>
                <a:t>Application   </a:t>
              </a:r>
            </a:p>
          </p:txBody>
        </p:sp>
        <p:pic>
          <p:nvPicPr>
            <p:cNvPr id="30" name="Picture 17" descr="Server"/>
            <p:cNvPicPr>
              <a:picLocks noChangeAspect="1" noChangeArrowheads="1"/>
            </p:cNvPicPr>
            <p:nvPr/>
          </p:nvPicPr>
          <p:blipFill>
            <a:blip r:embed="rId4" cstate="print"/>
            <a:srcRect/>
            <a:stretch>
              <a:fillRect/>
            </a:stretch>
          </p:blipFill>
          <p:spPr bwMode="auto">
            <a:xfrm>
              <a:off x="1771650" y="3508375"/>
              <a:ext cx="776288" cy="917575"/>
            </a:xfrm>
            <a:prstGeom prst="rect">
              <a:avLst/>
            </a:prstGeom>
            <a:noFill/>
            <a:ln w="9525">
              <a:noFill/>
              <a:miter lim="800000"/>
              <a:headEnd/>
              <a:tailEnd/>
            </a:ln>
          </p:spPr>
        </p:pic>
      </p:grpSp>
      <p:grpSp>
        <p:nvGrpSpPr>
          <p:cNvPr id="31" name="Group 30"/>
          <p:cNvGrpSpPr/>
          <p:nvPr/>
        </p:nvGrpSpPr>
        <p:grpSpPr>
          <a:xfrm>
            <a:off x="4037357" y="5572409"/>
            <a:ext cx="4958504" cy="1554339"/>
            <a:chOff x="3194050" y="4816475"/>
            <a:chExt cx="5379244" cy="1309757"/>
          </a:xfrm>
        </p:grpSpPr>
        <p:sp>
          <p:nvSpPr>
            <p:cNvPr id="32" name="Text Box 7"/>
            <p:cNvSpPr txBox="1">
              <a:spLocks noChangeArrowheads="1"/>
            </p:cNvSpPr>
            <p:nvPr/>
          </p:nvSpPr>
          <p:spPr bwMode="auto">
            <a:xfrm>
              <a:off x="4070352" y="4983232"/>
              <a:ext cx="4502942" cy="1143000"/>
            </a:xfrm>
            <a:prstGeom prst="rect">
              <a:avLst/>
            </a:prstGeom>
            <a:noFill/>
            <a:ln w="6350" algn="ctr">
              <a:noFill/>
              <a:miter lim="800000"/>
              <a:headEnd/>
              <a:tailEnd/>
            </a:ln>
          </p:spPr>
          <p:txBody>
            <a:bodyPr/>
            <a:lstStyle/>
            <a:p>
              <a:pPr algn="l" eaLnBrk="1" hangingPunct="1">
                <a:spcBef>
                  <a:spcPct val="50000"/>
                </a:spcBef>
              </a:pPr>
              <a:r>
                <a:rPr lang="en-US" sz="1632" dirty="0">
                  <a:latin typeface="Segoe UI Light" pitchFamily="34" charset="0"/>
                  <a:cs typeface="Segoe UI Light" pitchFamily="34" charset="0"/>
                </a:rPr>
                <a:t>Enterprise Resource Planning (ERP)</a:t>
              </a:r>
              <a:br>
                <a:rPr lang="en-US" sz="1632" dirty="0">
                  <a:latin typeface="Segoe UI Light" pitchFamily="34" charset="0"/>
                  <a:cs typeface="Segoe UI Light" pitchFamily="34" charset="0"/>
                </a:rPr>
              </a:br>
              <a:r>
                <a:rPr lang="en-US" sz="1632" dirty="0">
                  <a:latin typeface="Segoe UI Light" pitchFamily="34" charset="0"/>
                  <a:cs typeface="Segoe UI Light" pitchFamily="34" charset="0"/>
                </a:rPr>
                <a:t>Application</a:t>
              </a:r>
            </a:p>
          </p:txBody>
        </p:sp>
        <p:pic>
          <p:nvPicPr>
            <p:cNvPr id="33" name="Picture 18" descr="Server"/>
            <p:cNvPicPr>
              <a:picLocks noChangeAspect="1" noChangeArrowheads="1"/>
            </p:cNvPicPr>
            <p:nvPr/>
          </p:nvPicPr>
          <p:blipFill>
            <a:blip r:embed="rId4" cstate="print"/>
            <a:srcRect/>
            <a:stretch>
              <a:fillRect/>
            </a:stretch>
          </p:blipFill>
          <p:spPr bwMode="auto">
            <a:xfrm>
              <a:off x="3194050" y="4816475"/>
              <a:ext cx="776288" cy="917575"/>
            </a:xfrm>
            <a:prstGeom prst="rect">
              <a:avLst/>
            </a:prstGeom>
            <a:noFill/>
            <a:ln w="9525">
              <a:noFill/>
              <a:miter lim="800000"/>
              <a:headEnd/>
              <a:tailEnd/>
            </a:ln>
          </p:spPr>
        </p:pic>
      </p:grpSp>
      <p:grpSp>
        <p:nvGrpSpPr>
          <p:cNvPr id="34" name="Group 33"/>
          <p:cNvGrpSpPr/>
          <p:nvPr/>
        </p:nvGrpSpPr>
        <p:grpSpPr>
          <a:xfrm>
            <a:off x="3678321" y="2378335"/>
            <a:ext cx="2838288" cy="2100339"/>
            <a:chOff x="2853531" y="2435356"/>
            <a:chExt cx="2782888" cy="1544507"/>
          </a:xfrm>
        </p:grpSpPr>
        <p:sp>
          <p:nvSpPr>
            <p:cNvPr id="35" name="Text Box 4"/>
            <p:cNvSpPr txBox="1">
              <a:spLocks noChangeArrowheads="1"/>
            </p:cNvSpPr>
            <p:nvPr/>
          </p:nvSpPr>
          <p:spPr bwMode="auto">
            <a:xfrm>
              <a:off x="2853531" y="2435356"/>
              <a:ext cx="2782888" cy="499725"/>
            </a:xfrm>
            <a:prstGeom prst="rect">
              <a:avLst/>
            </a:prstGeom>
            <a:noFill/>
            <a:ln w="6350" algn="ctr">
              <a:noFill/>
              <a:miter lim="800000"/>
              <a:headEnd/>
              <a:tailEnd/>
            </a:ln>
          </p:spPr>
          <p:txBody>
            <a:bodyPr/>
            <a:lstStyle/>
            <a:p>
              <a:pPr algn="ctr" eaLnBrk="1" hangingPunct="1">
                <a:spcBef>
                  <a:spcPct val="50000"/>
                </a:spcBef>
              </a:pPr>
              <a:r>
                <a:rPr lang="en-US" sz="1836" dirty="0">
                  <a:latin typeface="Segoe UI Light" pitchFamily="34" charset="0"/>
                  <a:cs typeface="Segoe UI Light" pitchFamily="34" charset="0"/>
                </a:rPr>
                <a:t>Microsoft BizTalk Server 2010</a:t>
              </a:r>
            </a:p>
          </p:txBody>
        </p:sp>
        <p:grpSp>
          <p:nvGrpSpPr>
            <p:cNvPr id="36" name="Group 19"/>
            <p:cNvGrpSpPr>
              <a:grpSpLocks/>
            </p:cNvGrpSpPr>
            <p:nvPr/>
          </p:nvGrpSpPr>
          <p:grpSpPr bwMode="auto">
            <a:xfrm>
              <a:off x="3838575" y="2882900"/>
              <a:ext cx="1144588" cy="1096963"/>
              <a:chOff x="255" y="3344"/>
              <a:chExt cx="721" cy="691"/>
            </a:xfrm>
          </p:grpSpPr>
          <p:pic>
            <p:nvPicPr>
              <p:cNvPr id="37" name="Picture 20" descr="Server"/>
              <p:cNvPicPr>
                <a:picLocks noChangeAspect="1" noChangeArrowheads="1"/>
              </p:cNvPicPr>
              <p:nvPr/>
            </p:nvPicPr>
            <p:blipFill>
              <a:blip r:embed="rId5" cstate="print"/>
              <a:srcRect/>
              <a:stretch>
                <a:fillRect/>
              </a:stretch>
            </p:blipFill>
            <p:spPr bwMode="auto">
              <a:xfrm>
                <a:off x="255" y="3344"/>
                <a:ext cx="587" cy="691"/>
              </a:xfrm>
              <a:prstGeom prst="rect">
                <a:avLst/>
              </a:prstGeom>
              <a:noFill/>
              <a:ln w="9525">
                <a:noFill/>
                <a:miter lim="800000"/>
                <a:headEnd/>
                <a:tailEnd/>
              </a:ln>
            </p:spPr>
          </p:pic>
          <p:pic>
            <p:nvPicPr>
              <p:cNvPr id="38" name="Picture 21" descr="Diagram"/>
              <p:cNvPicPr>
                <a:picLocks noChangeAspect="1" noChangeArrowheads="1"/>
              </p:cNvPicPr>
              <p:nvPr/>
            </p:nvPicPr>
            <p:blipFill>
              <a:blip r:embed="rId6" cstate="print"/>
              <a:srcRect/>
              <a:stretch>
                <a:fillRect/>
              </a:stretch>
            </p:blipFill>
            <p:spPr bwMode="auto">
              <a:xfrm>
                <a:off x="696" y="3556"/>
                <a:ext cx="280" cy="456"/>
              </a:xfrm>
              <a:prstGeom prst="rect">
                <a:avLst/>
              </a:prstGeom>
              <a:noFill/>
              <a:ln w="9525">
                <a:noFill/>
                <a:miter lim="800000"/>
                <a:headEnd/>
                <a:tailEnd/>
              </a:ln>
            </p:spPr>
          </p:pic>
        </p:grpSp>
      </p:grpSp>
      <p:grpSp>
        <p:nvGrpSpPr>
          <p:cNvPr id="39" name="Group 112"/>
          <p:cNvGrpSpPr/>
          <p:nvPr/>
        </p:nvGrpSpPr>
        <p:grpSpPr>
          <a:xfrm>
            <a:off x="9496995" y="2499717"/>
            <a:ext cx="1369675" cy="1711183"/>
            <a:chOff x="6487160" y="2690251"/>
            <a:chExt cx="1342941" cy="1677783"/>
          </a:xfrm>
        </p:grpSpPr>
        <p:grpSp>
          <p:nvGrpSpPr>
            <p:cNvPr id="40" name="Group 110"/>
            <p:cNvGrpSpPr/>
            <p:nvPr/>
          </p:nvGrpSpPr>
          <p:grpSpPr>
            <a:xfrm>
              <a:off x="6487160" y="2690251"/>
              <a:ext cx="1207268" cy="1180610"/>
              <a:chOff x="6464300" y="2690251"/>
              <a:chExt cx="1207268" cy="1180610"/>
            </a:xfrm>
          </p:grpSpPr>
          <p:pic>
            <p:nvPicPr>
              <p:cNvPr id="42" name="Picture 26" descr="C:\Program Files\Microsoft Resource DVD Artwork\DVD_ART\Artwork_Imagery\HARDWARE_IMAGERY\Illustration - Misc Hardware\XML Icons\Business Process (developer).png"/>
              <p:cNvPicPr>
                <a:picLocks noChangeAspect="1" noChangeArrowheads="1"/>
              </p:cNvPicPr>
              <p:nvPr/>
            </p:nvPicPr>
            <p:blipFill>
              <a:blip r:embed="rId7" cstate="print"/>
              <a:srcRect/>
              <a:stretch>
                <a:fillRect/>
              </a:stretch>
            </p:blipFill>
            <p:spPr bwMode="auto">
              <a:xfrm flipH="1">
                <a:off x="6464300" y="2690251"/>
                <a:ext cx="304800" cy="448236"/>
              </a:xfrm>
              <a:prstGeom prst="rect">
                <a:avLst/>
              </a:prstGeom>
              <a:noFill/>
            </p:spPr>
          </p:pic>
          <p:pic>
            <p:nvPicPr>
              <p:cNvPr id="43" name="Picture 22" descr="C:\Program Files\Microsoft Resource DVD Artwork\DVD_ART\Artwork_Imagery\HARDWARE_IMAGERY\Illustration - Misc Hardware\XML Icons\developer Tools toolbox.png"/>
              <p:cNvPicPr>
                <a:picLocks noChangeAspect="1" noChangeArrowheads="1"/>
              </p:cNvPicPr>
              <p:nvPr/>
            </p:nvPicPr>
            <p:blipFill>
              <a:blip r:embed="rId8" cstate="print"/>
              <a:srcRect/>
              <a:stretch>
                <a:fillRect/>
              </a:stretch>
            </p:blipFill>
            <p:spPr bwMode="auto">
              <a:xfrm>
                <a:off x="7232887" y="2743378"/>
                <a:ext cx="438681" cy="660222"/>
              </a:xfrm>
              <a:prstGeom prst="rect">
                <a:avLst/>
              </a:prstGeom>
              <a:noFill/>
            </p:spPr>
          </p:pic>
          <p:pic>
            <p:nvPicPr>
              <p:cNvPr id="44" name="Picture 25" descr="C:\Program Files\Microsoft Resource DVD Artwork\DVD_ART\Artwork_Imagery\HARDWARE_IMAGERY\Illustration - Misc Hardware\Windows Vista Illustration Icons\Users.png"/>
              <p:cNvPicPr>
                <a:picLocks noChangeAspect="1" noChangeArrowheads="1"/>
              </p:cNvPicPr>
              <p:nvPr/>
            </p:nvPicPr>
            <p:blipFill>
              <a:blip r:embed="rId9" cstate="print"/>
              <a:srcRect/>
              <a:stretch>
                <a:fillRect/>
              </a:stretch>
            </p:blipFill>
            <p:spPr bwMode="auto">
              <a:xfrm>
                <a:off x="6665026" y="3089811"/>
                <a:ext cx="781050" cy="781050"/>
              </a:xfrm>
              <a:prstGeom prst="rect">
                <a:avLst/>
              </a:prstGeom>
              <a:noFill/>
            </p:spPr>
          </p:pic>
        </p:grpSp>
        <p:sp>
          <p:nvSpPr>
            <p:cNvPr id="41" name="TextBox 40"/>
            <p:cNvSpPr txBox="1"/>
            <p:nvPr/>
          </p:nvSpPr>
          <p:spPr>
            <a:xfrm>
              <a:off x="6606048" y="3773384"/>
              <a:ext cx="1224053" cy="594650"/>
            </a:xfrm>
            <a:prstGeom prst="rect">
              <a:avLst/>
            </a:prstGeom>
            <a:noFill/>
          </p:spPr>
          <p:txBody>
            <a:bodyPr wrap="none" rtlCol="0">
              <a:spAutoFit/>
            </a:bodyPr>
            <a:lstStyle/>
            <a:p>
              <a:pPr>
                <a:spcBef>
                  <a:spcPct val="50000"/>
                </a:spcBef>
              </a:pPr>
              <a:r>
                <a:rPr lang="en-US" sz="1632" dirty="0">
                  <a:latin typeface="Segoe UI Light" pitchFamily="34" charset="0"/>
                  <a:cs typeface="Segoe UI Light" pitchFamily="34" charset="0"/>
                </a:rPr>
                <a:t>IT Pros and </a:t>
              </a:r>
              <a:br>
                <a:rPr lang="en-US" sz="1632" dirty="0">
                  <a:latin typeface="Segoe UI Light" pitchFamily="34" charset="0"/>
                  <a:cs typeface="Segoe UI Light" pitchFamily="34" charset="0"/>
                </a:rPr>
              </a:br>
              <a:r>
                <a:rPr lang="en-US" sz="1632" dirty="0">
                  <a:latin typeface="Segoe UI Light" pitchFamily="34" charset="0"/>
                  <a:cs typeface="Segoe UI Light" pitchFamily="34" charset="0"/>
                </a:rPr>
                <a:t>Developers</a:t>
              </a:r>
            </a:p>
          </p:txBody>
        </p:sp>
      </p:grpSp>
      <p:sp>
        <p:nvSpPr>
          <p:cNvPr id="45" name="Rectangle 44"/>
          <p:cNvSpPr/>
          <p:nvPr/>
        </p:nvSpPr>
        <p:spPr>
          <a:xfrm>
            <a:off x="8773509" y="3156821"/>
            <a:ext cx="848730" cy="522161"/>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22" dirty="0">
                <a:solidFill>
                  <a:prstClr val="black">
                    <a:lumMod val="95000"/>
                    <a:lumOff val="5000"/>
                  </a:prstClr>
                </a:solidFill>
              </a:rPr>
              <a:t>Manage and</a:t>
            </a:r>
          </a:p>
          <a:p>
            <a:pPr algn="ctr">
              <a:lnSpc>
                <a:spcPct val="90000"/>
              </a:lnSpc>
            </a:pPr>
            <a:r>
              <a:rPr lang="en-US" sz="1122" dirty="0">
                <a:solidFill>
                  <a:prstClr val="black">
                    <a:lumMod val="95000"/>
                    <a:lumOff val="5000"/>
                  </a:prstClr>
                </a:solidFill>
              </a:rPr>
              <a:t>Operate</a:t>
            </a:r>
          </a:p>
        </p:txBody>
      </p:sp>
      <p:sp>
        <p:nvSpPr>
          <p:cNvPr id="46" name="Rectangle 45"/>
          <p:cNvSpPr/>
          <p:nvPr/>
        </p:nvSpPr>
        <p:spPr>
          <a:xfrm>
            <a:off x="8772651" y="3730413"/>
            <a:ext cx="844508" cy="388585"/>
          </a:xfrm>
          <a:prstGeom prst="rect">
            <a:avLst/>
          </a:prstGeom>
          <a:gradFill flip="none" rotWithShape="1">
            <a:gsLst>
              <a:gs pos="0">
                <a:srgbClr val="993300"/>
              </a:gs>
              <a:gs pos="100000">
                <a:srgbClr val="FFA071"/>
              </a:gs>
            </a:gsLst>
            <a:lin ang="16200000" scaled="1"/>
            <a:tileRect/>
          </a:gradFill>
          <a:ln>
            <a:solidFill>
              <a:srgbClr val="9933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22" dirty="0">
                <a:solidFill>
                  <a:prstClr val="black">
                    <a:lumMod val="95000"/>
                    <a:lumOff val="5000"/>
                  </a:prstClr>
                </a:solidFill>
              </a:rPr>
              <a:t>Design and Implement</a:t>
            </a:r>
          </a:p>
        </p:txBody>
      </p:sp>
      <p:grpSp>
        <p:nvGrpSpPr>
          <p:cNvPr id="50" name="Group 49"/>
          <p:cNvGrpSpPr/>
          <p:nvPr/>
        </p:nvGrpSpPr>
        <p:grpSpPr>
          <a:xfrm>
            <a:off x="2332390" y="1454369"/>
            <a:ext cx="981766" cy="1208555"/>
            <a:chOff x="1558831" y="3369815"/>
            <a:chExt cx="962603" cy="888724"/>
          </a:xfrm>
        </p:grpSpPr>
        <p:sp>
          <p:nvSpPr>
            <p:cNvPr id="51" name="Text Box 8"/>
            <p:cNvSpPr txBox="1">
              <a:spLocks noChangeArrowheads="1"/>
            </p:cNvSpPr>
            <p:nvPr/>
          </p:nvSpPr>
          <p:spPr bwMode="auto">
            <a:xfrm>
              <a:off x="1558831" y="3369815"/>
              <a:ext cx="962603" cy="720749"/>
            </a:xfrm>
            <a:prstGeom prst="rect">
              <a:avLst/>
            </a:prstGeom>
            <a:noFill/>
            <a:ln w="6350" algn="ctr">
              <a:noFill/>
              <a:miter lim="800000"/>
              <a:headEnd/>
              <a:tailEnd/>
            </a:ln>
          </p:spPr>
          <p:txBody>
            <a:bodyPr/>
            <a:lstStyle/>
            <a:p>
              <a:pPr eaLnBrk="1" hangingPunct="1">
                <a:spcBef>
                  <a:spcPct val="50000"/>
                </a:spcBef>
              </a:pPr>
              <a:r>
                <a:rPr lang="en-US" sz="1632" dirty="0">
                  <a:latin typeface="Segoe UI Light" pitchFamily="34" charset="0"/>
                  <a:cs typeface="Segoe UI Light" pitchFamily="34" charset="0"/>
                </a:rPr>
                <a:t>RFI</a:t>
              </a:r>
            </a:p>
          </p:txBody>
        </p:sp>
        <p:pic>
          <p:nvPicPr>
            <p:cNvPr id="52" name="Picture 17" descr="Server"/>
            <p:cNvPicPr>
              <a:picLocks noChangeAspect="1" noChangeArrowheads="1"/>
            </p:cNvPicPr>
            <p:nvPr/>
          </p:nvPicPr>
          <p:blipFill>
            <a:blip r:embed="rId4" cstate="print"/>
            <a:srcRect/>
            <a:stretch>
              <a:fillRect/>
            </a:stretch>
          </p:blipFill>
          <p:spPr bwMode="auto">
            <a:xfrm>
              <a:off x="1771650" y="3508375"/>
              <a:ext cx="634655" cy="750164"/>
            </a:xfrm>
            <a:prstGeom prst="rect">
              <a:avLst/>
            </a:prstGeom>
            <a:noFill/>
            <a:ln w="9525">
              <a:noFill/>
              <a:miter lim="800000"/>
              <a:headEnd/>
              <a:tailEnd/>
            </a:ln>
          </p:spPr>
        </p:pic>
      </p:grpSp>
      <p:grpSp>
        <p:nvGrpSpPr>
          <p:cNvPr id="56" name="Group 55"/>
          <p:cNvGrpSpPr/>
          <p:nvPr/>
        </p:nvGrpSpPr>
        <p:grpSpPr>
          <a:xfrm>
            <a:off x="3316452" y="2091888"/>
            <a:ext cx="966604" cy="881732"/>
            <a:chOff x="2692428" y="3284538"/>
            <a:chExt cx="947737" cy="648392"/>
          </a:xfrm>
        </p:grpSpPr>
        <p:sp>
          <p:nvSpPr>
            <p:cNvPr id="57" name="AutoShape 9"/>
            <p:cNvSpPr>
              <a:spLocks noChangeArrowheads="1"/>
            </p:cNvSpPr>
            <p:nvPr/>
          </p:nvSpPr>
          <p:spPr bwMode="auto">
            <a:xfrm>
              <a:off x="2803525" y="3284538"/>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40" dirty="0">
                  <a:solidFill>
                    <a:srgbClr val="990033"/>
                  </a:solidFill>
                </a:rPr>
                <a:t>5</a:t>
              </a:r>
            </a:p>
          </p:txBody>
        </p:sp>
        <p:sp>
          <p:nvSpPr>
            <p:cNvPr id="58" name="Freeform 13"/>
            <p:cNvSpPr>
              <a:spLocks/>
            </p:cNvSpPr>
            <p:nvPr/>
          </p:nvSpPr>
          <p:spPr bwMode="auto">
            <a:xfrm rot="1591603">
              <a:off x="2692428" y="3769417"/>
              <a:ext cx="947737" cy="163513"/>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sz="1836"/>
            </a:p>
          </p:txBody>
        </p:sp>
      </p:grpSp>
      <p:grpSp>
        <p:nvGrpSpPr>
          <p:cNvPr id="47" name="Group 46"/>
          <p:cNvGrpSpPr/>
          <p:nvPr/>
        </p:nvGrpSpPr>
        <p:grpSpPr>
          <a:xfrm>
            <a:off x="11002019" y="200236"/>
            <a:ext cx="1092608" cy="685558"/>
            <a:chOff x="3362325" y="1905000"/>
            <a:chExt cx="6629400" cy="4159624"/>
          </a:xfrm>
        </p:grpSpPr>
        <p:sp>
          <p:nvSpPr>
            <p:cNvPr id="48" name="Rectangle 47"/>
            <p:cNvSpPr/>
            <p:nvPr/>
          </p:nvSpPr>
          <p:spPr>
            <a:xfrm>
              <a:off x="3362325" y="1905000"/>
              <a:ext cx="1494867" cy="2794748"/>
            </a:xfrm>
            <a:prstGeom prst="rect">
              <a:avLst/>
            </a:prstGeom>
            <a:gradFill flip="none" rotWithShape="1">
              <a:gsLst>
                <a:gs pos="0">
                  <a:srgbClr val="92D050"/>
                </a:gs>
                <a:gs pos="100000">
                  <a:srgbClr val="DBF2C4"/>
                </a:gs>
              </a:gsLst>
              <a:lin ang="16200000" scaled="1"/>
              <a:tileRect/>
            </a:gradFill>
            <a:ln w="3175">
              <a:solidFill>
                <a:srgbClr val="A7DF6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1">
                    <a:lumMod val="95000"/>
                    <a:lumOff val="5000"/>
                  </a:schemeClr>
                </a:solidFill>
              </a:endParaRPr>
            </a:p>
          </p:txBody>
        </p:sp>
        <p:sp>
          <p:nvSpPr>
            <p:cNvPr id="49" name="Rectangle 48"/>
            <p:cNvSpPr/>
            <p:nvPr/>
          </p:nvSpPr>
          <p:spPr>
            <a:xfrm>
              <a:off x="3362325" y="4894728"/>
              <a:ext cx="1494867" cy="1169896"/>
            </a:xfrm>
            <a:prstGeom prst="rect">
              <a:avLst/>
            </a:prstGeom>
            <a:gradFill flip="none" rotWithShape="1">
              <a:gsLst>
                <a:gs pos="0">
                  <a:srgbClr val="BFBFBF"/>
                </a:gs>
                <a:gs pos="100000">
                  <a:srgbClr val="EAEAEA"/>
                </a:gs>
              </a:gsLst>
              <a:lin ang="16200000" scaled="1"/>
              <a:tileRect/>
            </a:gra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solidFill>
                  <a:schemeClr val="tx1">
                    <a:lumMod val="95000"/>
                    <a:lumOff val="5000"/>
                  </a:schemeClr>
                </a:solidFill>
              </a:endParaRPr>
            </a:p>
          </p:txBody>
        </p:sp>
        <p:sp>
          <p:nvSpPr>
            <p:cNvPr id="53" name="Rectangle 52"/>
            <p:cNvSpPr/>
            <p:nvPr/>
          </p:nvSpPr>
          <p:spPr>
            <a:xfrm>
              <a:off x="5052172" y="1905000"/>
              <a:ext cx="1559859" cy="1494865"/>
            </a:xfrm>
            <a:prstGeom prst="rect">
              <a:avLst/>
            </a:prstGeom>
            <a:gradFill flip="none" rotWithShape="1">
              <a:gsLst>
                <a:gs pos="0">
                  <a:schemeClr val="accent6">
                    <a:lumMod val="60000"/>
                    <a:lumOff val="40000"/>
                  </a:schemeClr>
                </a:gs>
                <a:gs pos="100000">
                  <a:srgbClr val="EEDDFF"/>
                </a:gs>
              </a:gsLst>
              <a:lin ang="16200000" scaled="1"/>
              <a:tileRect/>
            </a:gradFill>
            <a:ln w="3175">
              <a:solidFill>
                <a:srgbClr val="CC99F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solidFill>
                  <a:schemeClr val="tx1">
                    <a:lumMod val="95000"/>
                    <a:lumOff val="5000"/>
                  </a:schemeClr>
                </a:solidFill>
              </a:endParaRPr>
            </a:p>
          </p:txBody>
        </p:sp>
        <p:sp>
          <p:nvSpPr>
            <p:cNvPr id="54" name="Rectangle 53"/>
            <p:cNvSpPr/>
            <p:nvPr/>
          </p:nvSpPr>
          <p:spPr>
            <a:xfrm>
              <a:off x="6807013" y="1905000"/>
              <a:ext cx="1559859" cy="1494865"/>
            </a:xfrm>
            <a:prstGeom prst="rect">
              <a:avLst/>
            </a:prstGeom>
            <a:gradFill flip="none" rotWithShape="1">
              <a:gsLst>
                <a:gs pos="0">
                  <a:srgbClr val="00CC99"/>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solidFill>
                  <a:schemeClr val="tx1">
                    <a:lumMod val="95000"/>
                    <a:lumOff val="5000"/>
                  </a:schemeClr>
                </a:solidFill>
              </a:endParaRPr>
            </a:p>
          </p:txBody>
        </p:sp>
        <p:sp>
          <p:nvSpPr>
            <p:cNvPr id="55" name="Rectangle 54"/>
            <p:cNvSpPr/>
            <p:nvPr/>
          </p:nvSpPr>
          <p:spPr>
            <a:xfrm>
              <a:off x="8561854" y="1905000"/>
              <a:ext cx="1429871" cy="2339789"/>
            </a:xfrm>
            <a:prstGeom prst="rect">
              <a:avLst/>
            </a:prstGeom>
            <a:gradFill flip="none" rotWithShape="1">
              <a:gsLst>
                <a:gs pos="0">
                  <a:srgbClr val="FFC000"/>
                </a:gs>
                <a:gs pos="100000">
                  <a:srgbClr val="FFE79B"/>
                </a:gs>
              </a:gsLst>
              <a:lin ang="16200000" scaled="1"/>
              <a:tileRect/>
            </a:gradFill>
            <a:ln w="3175">
              <a:solidFill>
                <a:srgbClr val="FFC0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solidFill>
                  <a:schemeClr val="tx1">
                    <a:lumMod val="95000"/>
                    <a:lumOff val="5000"/>
                  </a:schemeClr>
                </a:solidFill>
              </a:endParaRPr>
            </a:p>
          </p:txBody>
        </p:sp>
        <p:sp>
          <p:nvSpPr>
            <p:cNvPr id="59" name="Rectangle 58"/>
            <p:cNvSpPr/>
            <p:nvPr/>
          </p:nvSpPr>
          <p:spPr>
            <a:xfrm>
              <a:off x="5052172" y="4439771"/>
              <a:ext cx="3314700" cy="1624853"/>
            </a:xfrm>
            <a:prstGeom prst="rect">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solidFill>
                  <a:schemeClr val="tx1">
                    <a:lumMod val="95000"/>
                    <a:lumOff val="5000"/>
                  </a:schemeClr>
                </a:solidFill>
              </a:endParaRPr>
            </a:p>
          </p:txBody>
        </p:sp>
        <p:sp>
          <p:nvSpPr>
            <p:cNvPr id="60" name="Rectangle 59"/>
            <p:cNvSpPr/>
            <p:nvPr/>
          </p:nvSpPr>
          <p:spPr>
            <a:xfrm>
              <a:off x="5052173" y="3572735"/>
              <a:ext cx="3314700" cy="714936"/>
            </a:xfrm>
            <a:prstGeom prst="rect">
              <a:avLst/>
            </a:prstGeom>
            <a:gradFill flip="none" rotWithShape="1">
              <a:gsLst>
                <a:gs pos="0">
                  <a:srgbClr val="FF6600"/>
                </a:gs>
                <a:gs pos="100000">
                  <a:srgbClr val="FFCFAF"/>
                </a:gs>
              </a:gsLst>
              <a:lin ang="16200000" scaled="1"/>
              <a:tileRect/>
            </a:gradFill>
            <a:ln w="3175">
              <a:solidFill>
                <a:srgbClr val="FF66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solidFill>
                  <a:schemeClr val="tx1">
                    <a:lumMod val="95000"/>
                    <a:lumOff val="5000"/>
                  </a:schemeClr>
                </a:solidFill>
              </a:endParaRPr>
            </a:p>
          </p:txBody>
        </p:sp>
        <p:sp>
          <p:nvSpPr>
            <p:cNvPr id="61" name="Rectangle 60"/>
            <p:cNvSpPr/>
            <p:nvPr/>
          </p:nvSpPr>
          <p:spPr>
            <a:xfrm>
              <a:off x="8561854" y="4439771"/>
              <a:ext cx="1429871" cy="1624853"/>
            </a:xfrm>
            <a:prstGeom prst="rect">
              <a:avLst/>
            </a:prstGeom>
            <a:gradFill flip="none" rotWithShape="1">
              <a:gsLst>
                <a:gs pos="0">
                  <a:srgbClr val="993300"/>
                </a:gs>
                <a:gs pos="100000">
                  <a:srgbClr val="FFA071"/>
                </a:gs>
              </a:gsLst>
              <a:lin ang="16200000" scaled="1"/>
              <a:tileRect/>
            </a:gradFill>
            <a:ln w="3175">
              <a:solidFill>
                <a:srgbClr val="9933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solidFill>
                  <a:schemeClr val="tx1">
                    <a:lumMod val="95000"/>
                    <a:lumOff val="5000"/>
                  </a:schemeClr>
                </a:solidFill>
              </a:endParaRPr>
            </a:p>
          </p:txBody>
        </p:sp>
      </p:grpSp>
      <p:sp>
        <p:nvSpPr>
          <p:cNvPr id="62" name="Rectangle 61"/>
          <p:cNvSpPr/>
          <p:nvPr/>
        </p:nvSpPr>
        <p:spPr>
          <a:xfrm>
            <a:off x="5954348" y="3471322"/>
            <a:ext cx="384013" cy="310868"/>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71" dirty="0">
                <a:solidFill>
                  <a:prstClr val="black">
                    <a:lumMod val="95000"/>
                    <a:lumOff val="5000"/>
                  </a:prstClr>
                </a:solidFill>
              </a:rPr>
              <a:t>EDI</a:t>
            </a:r>
          </a:p>
        </p:txBody>
      </p:sp>
      <p:sp>
        <p:nvSpPr>
          <p:cNvPr id="63" name="Rectangle 62"/>
          <p:cNvSpPr/>
          <p:nvPr/>
        </p:nvSpPr>
        <p:spPr>
          <a:xfrm>
            <a:off x="4513779" y="4181492"/>
            <a:ext cx="837046" cy="267985"/>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71" dirty="0">
                <a:solidFill>
                  <a:prstClr val="black">
                    <a:lumMod val="95000"/>
                    <a:lumOff val="5000"/>
                  </a:prstClr>
                </a:solidFill>
              </a:rPr>
              <a:t>Messaging</a:t>
            </a:r>
          </a:p>
        </p:txBody>
      </p:sp>
      <p:sp>
        <p:nvSpPr>
          <p:cNvPr id="64" name="Rectangle 63"/>
          <p:cNvSpPr/>
          <p:nvPr/>
        </p:nvSpPr>
        <p:spPr>
          <a:xfrm>
            <a:off x="3847109" y="3831442"/>
            <a:ext cx="855852" cy="261651"/>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71" dirty="0">
                <a:solidFill>
                  <a:prstClr val="black">
                    <a:lumMod val="95000"/>
                    <a:lumOff val="5000"/>
                  </a:prstClr>
                </a:solidFill>
              </a:rPr>
              <a:t>Messaging</a:t>
            </a:r>
          </a:p>
        </p:txBody>
      </p:sp>
      <p:sp>
        <p:nvSpPr>
          <p:cNvPr id="65" name="Rectangle 64"/>
          <p:cNvSpPr/>
          <p:nvPr/>
        </p:nvSpPr>
        <p:spPr>
          <a:xfrm>
            <a:off x="4754575" y="3828639"/>
            <a:ext cx="1044225" cy="310868"/>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71" dirty="0">
                <a:solidFill>
                  <a:prstClr val="black">
                    <a:lumMod val="95000"/>
                    <a:lumOff val="5000"/>
                  </a:prstClr>
                </a:solidFill>
              </a:rPr>
              <a:t>Assign Supplier</a:t>
            </a:r>
          </a:p>
          <a:p>
            <a:pPr algn="ctr"/>
            <a:r>
              <a:rPr lang="en-US" sz="1071" dirty="0">
                <a:solidFill>
                  <a:prstClr val="black">
                    <a:lumMod val="95000"/>
                    <a:lumOff val="5000"/>
                  </a:prstClr>
                </a:solidFill>
              </a:rPr>
              <a:t>Policy</a:t>
            </a:r>
          </a:p>
        </p:txBody>
      </p:sp>
      <p:sp>
        <p:nvSpPr>
          <p:cNvPr id="66" name="Rectangle 65"/>
          <p:cNvSpPr/>
          <p:nvPr/>
        </p:nvSpPr>
        <p:spPr>
          <a:xfrm>
            <a:off x="3249974" y="1752664"/>
            <a:ext cx="856694" cy="268677"/>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18" dirty="0">
                <a:solidFill>
                  <a:prstClr val="black">
                    <a:lumMod val="95000"/>
                    <a:lumOff val="5000"/>
                  </a:prstClr>
                </a:solidFill>
              </a:rPr>
              <a:t>Filter Tags</a:t>
            </a:r>
          </a:p>
          <a:p>
            <a:pPr algn="ctr"/>
            <a:r>
              <a:rPr lang="en-US" sz="918" dirty="0">
                <a:solidFill>
                  <a:prstClr val="black">
                    <a:lumMod val="95000"/>
                    <a:lumOff val="5000"/>
                  </a:prstClr>
                </a:solidFill>
              </a:rPr>
              <a:t>Policy</a:t>
            </a:r>
          </a:p>
        </p:txBody>
      </p:sp>
      <p:sp>
        <p:nvSpPr>
          <p:cNvPr id="68" name="Rectangle 67"/>
          <p:cNvSpPr/>
          <p:nvPr/>
        </p:nvSpPr>
        <p:spPr>
          <a:xfrm>
            <a:off x="4421736" y="3315888"/>
            <a:ext cx="1476622" cy="466302"/>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prstClr val="black">
                    <a:lumMod val="95000"/>
                    <a:lumOff val="5000"/>
                  </a:prstClr>
                </a:solidFill>
              </a:rPr>
              <a:t>Re-stock Orders</a:t>
            </a:r>
          </a:p>
          <a:p>
            <a:pPr algn="ctr"/>
            <a:r>
              <a:rPr lang="en-US" sz="1224" dirty="0">
                <a:solidFill>
                  <a:prstClr val="black">
                    <a:lumMod val="95000"/>
                    <a:lumOff val="5000"/>
                  </a:prstClr>
                </a:solidFill>
              </a:rPr>
              <a:t>Orchestration</a:t>
            </a:r>
          </a:p>
        </p:txBody>
      </p:sp>
      <p:sp>
        <p:nvSpPr>
          <p:cNvPr id="69" name="Rectangle 68"/>
          <p:cNvSpPr/>
          <p:nvPr/>
        </p:nvSpPr>
        <p:spPr>
          <a:xfrm>
            <a:off x="3249974" y="2074767"/>
            <a:ext cx="856694" cy="544019"/>
          </a:xfrm>
          <a:prstGeom prst="rect">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1122" dirty="0">
                <a:solidFill>
                  <a:prstClr val="black">
                    <a:lumMod val="95000"/>
                    <a:lumOff val="5000"/>
                  </a:prstClr>
                </a:solidFill>
              </a:rPr>
              <a:t>Read Shipment RFID Tags</a:t>
            </a:r>
          </a:p>
        </p:txBody>
      </p:sp>
      <p:sp>
        <p:nvSpPr>
          <p:cNvPr id="70" name="Rectangle 69"/>
          <p:cNvSpPr/>
          <p:nvPr/>
        </p:nvSpPr>
        <p:spPr>
          <a:xfrm>
            <a:off x="5864008" y="3836333"/>
            <a:ext cx="971343" cy="496249"/>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22" dirty="0">
                <a:solidFill>
                  <a:prstClr val="black">
                    <a:lumMod val="95000"/>
                    <a:lumOff val="5000"/>
                  </a:prstClr>
                </a:solidFill>
              </a:rPr>
              <a:t>Up-to-date KPIs in BAM </a:t>
            </a:r>
          </a:p>
        </p:txBody>
      </p:sp>
      <p:graphicFrame>
        <p:nvGraphicFramePr>
          <p:cNvPr id="71" name="Object 4"/>
          <p:cNvGraphicFramePr>
            <a:graphicFrameLocks noChangeAspect="1"/>
          </p:cNvGraphicFramePr>
          <p:nvPr>
            <p:extLst/>
          </p:nvPr>
        </p:nvGraphicFramePr>
        <p:xfrm>
          <a:off x="1716048" y="1946192"/>
          <a:ext cx="810032" cy="582434"/>
        </p:xfrm>
        <a:graphic>
          <a:graphicData uri="http://schemas.openxmlformats.org/presentationml/2006/ole">
            <mc:AlternateContent xmlns:mc="http://schemas.openxmlformats.org/markup-compatibility/2006">
              <mc:Choice xmlns:v="urn:schemas-microsoft-com:vml" Requires="v">
                <p:oleObj spid="_x0000_s1033" name="Bitmap Image" r:id="rId10" imgW="9457143" imgH="6800000" progId="PBrush">
                  <p:embed/>
                </p:oleObj>
              </mc:Choice>
              <mc:Fallback>
                <p:oleObj name="Bitmap Image" r:id="rId10" imgW="9457143" imgH="6800000" progId="PBrush">
                  <p:embed/>
                  <p:pic>
                    <p:nvPicPr>
                      <p:cNvPr id="0" name=""/>
                      <p:cNvPicPr>
                        <a:picLocks noChangeAspect="1"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716048" y="1946192"/>
                        <a:ext cx="810032" cy="582434"/>
                      </a:xfrm>
                      <a:prstGeom prst="rect">
                        <a:avLst/>
                      </a:prstGeom>
                      <a:noFill/>
                      <a:ln>
                        <a:noFill/>
                      </a:ln>
                      <a:effectLst/>
                      <a:extLst/>
                    </p:spPr>
                  </p:pic>
                </p:oleObj>
              </mc:Fallback>
            </mc:AlternateContent>
          </a:graphicData>
        </a:graphic>
      </p:graphicFrame>
      <p:pic>
        <p:nvPicPr>
          <p:cNvPr id="72" name="Picture 5" descr="C:\Documents and Settings\chrisw\Local Settings\Temporary Internet Files\Content.IE5\WGKZH0PU\MCj04348200000[1].png"/>
          <p:cNvPicPr>
            <a:picLocks noChangeAspect="1" noChangeArrowheads="1"/>
          </p:cNvPicPr>
          <p:nvPr/>
        </p:nvPicPr>
        <p:blipFill>
          <a:blip r:embed="rId12"/>
          <a:srcRect/>
          <a:stretch>
            <a:fillRect/>
          </a:stretch>
        </p:blipFill>
        <p:spPr bwMode="auto">
          <a:xfrm>
            <a:off x="6831437" y="1816222"/>
            <a:ext cx="1012008" cy="925117"/>
          </a:xfrm>
          <a:prstGeom prst="rect">
            <a:avLst/>
          </a:prstGeom>
          <a:noFill/>
        </p:spPr>
      </p:pic>
      <p:grpSp>
        <p:nvGrpSpPr>
          <p:cNvPr id="73" name="Group 72"/>
          <p:cNvGrpSpPr/>
          <p:nvPr/>
        </p:nvGrpSpPr>
        <p:grpSpPr>
          <a:xfrm>
            <a:off x="9253533" y="4463217"/>
            <a:ext cx="1748486" cy="1591822"/>
            <a:chOff x="4924300" y="901345"/>
            <a:chExt cx="2201722" cy="2004447"/>
          </a:xfrm>
        </p:grpSpPr>
        <p:pic>
          <p:nvPicPr>
            <p:cNvPr id="74" name="Picture 21" descr="C:\Program Files\Microsoft Resource DVD Artwork\DVD_ART\Artwork_Imagery\HARDWARE_IMAGERY\Illustration - Misc Hardware\Windows Vista Illustration Icons\Small Business.png"/>
            <p:cNvPicPr>
              <a:picLocks noChangeAspect="1" noChangeArrowheads="1"/>
            </p:cNvPicPr>
            <p:nvPr/>
          </p:nvPicPr>
          <p:blipFill>
            <a:blip r:embed="rId13"/>
            <a:srcRect/>
            <a:stretch>
              <a:fillRect/>
            </a:stretch>
          </p:blipFill>
          <p:spPr bwMode="auto">
            <a:xfrm>
              <a:off x="4924300" y="901345"/>
              <a:ext cx="1625397" cy="1625397"/>
            </a:xfrm>
            <a:prstGeom prst="rect">
              <a:avLst/>
            </a:prstGeom>
            <a:noFill/>
          </p:spPr>
        </p:pic>
        <p:sp>
          <p:nvSpPr>
            <p:cNvPr id="75" name="TextBox 74"/>
            <p:cNvSpPr txBox="1"/>
            <p:nvPr/>
          </p:nvSpPr>
          <p:spPr>
            <a:xfrm>
              <a:off x="5810095" y="2142093"/>
              <a:ext cx="1315927" cy="763699"/>
            </a:xfrm>
            <a:prstGeom prst="rect">
              <a:avLst/>
            </a:prstGeom>
            <a:noFill/>
          </p:spPr>
          <p:txBody>
            <a:bodyPr wrap="none" rtlCol="0">
              <a:spAutoFit/>
            </a:bodyPr>
            <a:lstStyle/>
            <a:p>
              <a:r>
                <a:rPr lang="en-US" sz="1632" dirty="0">
                  <a:solidFill>
                    <a:schemeClr val="tx1">
                      <a:lumMod val="95000"/>
                      <a:lumOff val="5000"/>
                    </a:schemeClr>
                  </a:solidFill>
                </a:rPr>
                <a:t>Business </a:t>
              </a:r>
            </a:p>
            <a:p>
              <a:r>
                <a:rPr lang="en-US" sz="1632" dirty="0">
                  <a:solidFill>
                    <a:schemeClr val="tx1">
                      <a:lumMod val="95000"/>
                      <a:lumOff val="5000"/>
                    </a:schemeClr>
                  </a:solidFill>
                </a:rPr>
                <a:t>Users</a:t>
              </a:r>
            </a:p>
          </p:txBody>
        </p:sp>
      </p:grpSp>
      <p:sp>
        <p:nvSpPr>
          <p:cNvPr id="76" name="Rectangle 75"/>
          <p:cNvSpPr/>
          <p:nvPr/>
        </p:nvSpPr>
        <p:spPr>
          <a:xfrm>
            <a:off x="4238917" y="3022886"/>
            <a:ext cx="855852" cy="261651"/>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71" dirty="0">
                <a:solidFill>
                  <a:prstClr val="black">
                    <a:lumMod val="95000"/>
                    <a:lumOff val="5000"/>
                  </a:prstClr>
                </a:solidFill>
              </a:rPr>
              <a:t>Messaging</a:t>
            </a:r>
          </a:p>
        </p:txBody>
      </p:sp>
      <p:sp>
        <p:nvSpPr>
          <p:cNvPr id="78" name="Freeform 14"/>
          <p:cNvSpPr>
            <a:spLocks/>
          </p:cNvSpPr>
          <p:nvPr/>
        </p:nvSpPr>
        <p:spPr bwMode="auto">
          <a:xfrm rot="6480670">
            <a:off x="7633325" y="3742180"/>
            <a:ext cx="515468" cy="2281159"/>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chemeClr val="accent2">
              <a:alpha val="74901"/>
            </a:schemeClr>
          </a:solidFill>
          <a:ln w="9525">
            <a:noFill/>
            <a:round/>
            <a:headEnd/>
            <a:tailEnd/>
          </a:ln>
        </p:spPr>
        <p:txBody>
          <a:bodyPr/>
          <a:lstStyle/>
          <a:p>
            <a:endParaRPr lang="en-US" sz="1836"/>
          </a:p>
        </p:txBody>
      </p:sp>
    </p:spTree>
    <p:extLst>
      <p:ext uri="{BB962C8B-B14F-4D97-AF65-F5344CB8AC3E}">
        <p14:creationId xmlns:p14="http://schemas.microsoft.com/office/powerpoint/2010/main" val="2187357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childTnLst>
                                </p:cTn>
                              </p:par>
                            </p:childTnLst>
                          </p:cTn>
                        </p:par>
                        <p:par>
                          <p:cTn id="28" fill="hold">
                            <p:stCondLst>
                              <p:cond delay="2000"/>
                            </p:stCondLst>
                            <p:childTnLst>
                              <p:par>
                                <p:cTn id="29" presetID="42" presetClass="path" presetSubtype="0" accel="50000" decel="50000" fill="hold" nodeType="afterEffect">
                                  <p:stCondLst>
                                    <p:cond delay="0"/>
                                  </p:stCondLst>
                                  <p:childTnLst>
                                    <p:animMotion origin="layout" path="M 4.72222E-6 -4.44444E-6 L -0.56164 -0.08981 " pathEditMode="relative" rAng="0" ptsTypes="AA">
                                      <p:cBhvr>
                                        <p:cTn id="30" dur="2000" fill="hold"/>
                                        <p:tgtEl>
                                          <p:spTgt spid="72"/>
                                        </p:tgtEl>
                                        <p:attrNameLst>
                                          <p:attrName>ppt_x</p:attrName>
                                          <p:attrName>ppt_y</p:attrName>
                                        </p:attrNameLst>
                                      </p:cBhvr>
                                      <p:rCtr x="-28090" y="-4491"/>
                                    </p:animMotion>
                                  </p:childTnLst>
                                </p:cTn>
                              </p:par>
                            </p:childTnLst>
                          </p:cTn>
                        </p:par>
                        <p:par>
                          <p:cTn id="31" fill="hold">
                            <p:stCondLst>
                              <p:cond delay="4000"/>
                            </p:stCondLst>
                            <p:childTnLst>
                              <p:par>
                                <p:cTn id="32" presetID="22" presetClass="entr" presetSubtype="8" fill="hold"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dissolve">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62" grpId="0" animBg="1"/>
      <p:bldP spid="63" grpId="0" animBg="1"/>
      <p:bldP spid="64" grpId="0" animBg="1"/>
      <p:bldP spid="65" grpId="0" animBg="1"/>
      <p:bldP spid="66" grpId="0" animBg="1"/>
      <p:bldP spid="68" grpId="0" animBg="1"/>
      <p:bldP spid="69" grpId="0" animBg="1"/>
      <p:bldP spid="70" grpId="0" animBg="1"/>
      <p:bldP spid="76" grpId="0" animBg="1"/>
      <p:bldP spid="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6" name="Rectangle 16"/>
          <p:cNvSpPr>
            <a:spLocks noGrp="1" noChangeArrowheads="1"/>
          </p:cNvSpPr>
          <p:nvPr>
            <p:ph type="title"/>
          </p:nvPr>
        </p:nvSpPr>
        <p:spPr/>
        <p:txBody>
          <a:bodyPr/>
          <a:lstStyle/>
          <a:p>
            <a:r>
              <a:rPr lang="en-US" dirty="0"/>
              <a:t>BizTalk Server Logical Architecture</a:t>
            </a:r>
            <a:endParaRPr lang="en-US" dirty="0" smtClean="0"/>
          </a:p>
        </p:txBody>
      </p:sp>
      <p:sp>
        <p:nvSpPr>
          <p:cNvPr id="16" name="Slide Number Placeholder 15"/>
          <p:cNvSpPr>
            <a:spLocks noGrp="1"/>
          </p:cNvSpPr>
          <p:nvPr>
            <p:ph type="sldNum" sz="quarter" idx="4294967295"/>
          </p:nvPr>
        </p:nvSpPr>
        <p:spPr>
          <a:xfrm>
            <a:off x="10260093" y="6359555"/>
            <a:ext cx="3027728" cy="246385"/>
          </a:xfrm>
          <a:prstGeom prst="rect">
            <a:avLst/>
          </a:prstGeom>
        </p:spPr>
        <p:txBody>
          <a:bodyPr/>
          <a:lstStyle/>
          <a:p>
            <a:fld id="{406BA5C3-4A3D-4FA7-8EA0-AB15012EA744}" type="slidenum">
              <a:rPr lang="pt-PT" smtClean="0"/>
              <a:pPr/>
              <a:t>16</a:t>
            </a:fld>
            <a:endParaRPr lang="pt-PT" dirty="0"/>
          </a:p>
        </p:txBody>
      </p:sp>
      <p:grpSp>
        <p:nvGrpSpPr>
          <p:cNvPr id="57" name="Group 56"/>
          <p:cNvGrpSpPr/>
          <p:nvPr/>
        </p:nvGrpSpPr>
        <p:grpSpPr>
          <a:xfrm>
            <a:off x="1903329" y="2279697"/>
            <a:ext cx="2690949" cy="4434724"/>
            <a:chOff x="341313" y="2235200"/>
            <a:chExt cx="2638425" cy="4348163"/>
          </a:xfrm>
        </p:grpSpPr>
        <p:sp>
          <p:nvSpPr>
            <p:cNvPr id="58" name="AutoShape 3"/>
            <p:cNvSpPr>
              <a:spLocks noChangeArrowheads="1"/>
            </p:cNvSpPr>
            <p:nvPr/>
          </p:nvSpPr>
          <p:spPr bwMode="auto">
            <a:xfrm>
              <a:off x="341313" y="2235200"/>
              <a:ext cx="2589212"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632">
                <a:solidFill>
                  <a:srgbClr val="000000"/>
                </a:solidFill>
              </a:endParaRPr>
            </a:p>
          </p:txBody>
        </p:sp>
        <p:sp>
          <p:nvSpPr>
            <p:cNvPr id="59" name="Text Box 5"/>
            <p:cNvSpPr txBox="1">
              <a:spLocks noChangeArrowheads="1"/>
            </p:cNvSpPr>
            <p:nvPr/>
          </p:nvSpPr>
          <p:spPr bwMode="auto">
            <a:xfrm>
              <a:off x="1158875" y="2287588"/>
              <a:ext cx="1820863" cy="346570"/>
            </a:xfrm>
            <a:prstGeom prst="rect">
              <a:avLst/>
            </a:prstGeom>
            <a:noFill/>
            <a:ln w="9525" algn="ctr">
              <a:noFill/>
              <a:miter lim="800000"/>
              <a:headEnd/>
              <a:tailEnd/>
            </a:ln>
          </p:spPr>
          <p:txBody>
            <a:bodyPr>
              <a:spAutoFit/>
            </a:bodyPr>
            <a:lstStyle/>
            <a:p>
              <a:pPr algn="r">
                <a:lnSpc>
                  <a:spcPct val="90000"/>
                </a:lnSpc>
                <a:spcBef>
                  <a:spcPct val="40000"/>
                </a:spcBef>
              </a:pPr>
              <a:r>
                <a:rPr lang="en-US" sz="1836" b="1" dirty="0">
                  <a:solidFill>
                    <a:srgbClr val="000000"/>
                  </a:solidFill>
                </a:rPr>
                <a:t>Receive Port</a:t>
              </a:r>
            </a:p>
          </p:txBody>
        </p:sp>
      </p:grpSp>
      <p:grpSp>
        <p:nvGrpSpPr>
          <p:cNvPr id="60" name="Group 59"/>
          <p:cNvGrpSpPr/>
          <p:nvPr/>
        </p:nvGrpSpPr>
        <p:grpSpPr>
          <a:xfrm>
            <a:off x="4908383" y="2279697"/>
            <a:ext cx="2640756" cy="2431821"/>
            <a:chOff x="3287713" y="2235200"/>
            <a:chExt cx="2589212" cy="3805238"/>
          </a:xfrm>
        </p:grpSpPr>
        <p:sp>
          <p:nvSpPr>
            <p:cNvPr id="61" name="AutoShape 2"/>
            <p:cNvSpPr>
              <a:spLocks noChangeArrowheads="1"/>
            </p:cNvSpPr>
            <p:nvPr/>
          </p:nvSpPr>
          <p:spPr bwMode="auto">
            <a:xfrm>
              <a:off x="3287713" y="2235200"/>
              <a:ext cx="2589212" cy="3805238"/>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836">
                <a:solidFill>
                  <a:srgbClr val="000000"/>
                </a:solidFill>
              </a:endParaRPr>
            </a:p>
          </p:txBody>
        </p:sp>
        <p:sp>
          <p:nvSpPr>
            <p:cNvPr id="62" name="Text Box 17"/>
            <p:cNvSpPr txBox="1">
              <a:spLocks noChangeArrowheads="1"/>
            </p:cNvSpPr>
            <p:nvPr/>
          </p:nvSpPr>
          <p:spPr bwMode="auto">
            <a:xfrm>
              <a:off x="3575050" y="2287588"/>
              <a:ext cx="2016125" cy="553098"/>
            </a:xfrm>
            <a:prstGeom prst="rect">
              <a:avLst/>
            </a:prstGeom>
            <a:noFill/>
            <a:ln w="9525" algn="ctr">
              <a:noFill/>
              <a:miter lim="800000"/>
              <a:headEnd/>
              <a:tailEnd/>
            </a:ln>
          </p:spPr>
          <p:txBody>
            <a:bodyPr>
              <a:spAutoFit/>
            </a:bodyPr>
            <a:lstStyle/>
            <a:p>
              <a:pPr algn="ctr">
                <a:lnSpc>
                  <a:spcPct val="90000"/>
                </a:lnSpc>
                <a:spcBef>
                  <a:spcPct val="40000"/>
                </a:spcBef>
              </a:pPr>
              <a:r>
                <a:rPr lang="en-US" sz="1836" b="1" dirty="0">
                  <a:solidFill>
                    <a:srgbClr val="000000"/>
                  </a:solidFill>
                </a:rPr>
                <a:t>Orchestration</a:t>
              </a:r>
            </a:p>
          </p:txBody>
        </p:sp>
      </p:grpSp>
      <p:sp>
        <p:nvSpPr>
          <p:cNvPr id="63" name="AutoShape 15"/>
          <p:cNvSpPr>
            <a:spLocks noChangeArrowheads="1"/>
          </p:cNvSpPr>
          <p:nvPr/>
        </p:nvSpPr>
        <p:spPr bwMode="auto">
          <a:xfrm>
            <a:off x="5342303" y="2817239"/>
            <a:ext cx="1772917" cy="1612627"/>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endParaRPr lang="en-US" sz="1836" dirty="0">
              <a:solidFill>
                <a:srgbClr val="000000"/>
              </a:solidFill>
            </a:endParaRPr>
          </a:p>
        </p:txBody>
      </p:sp>
      <p:grpSp>
        <p:nvGrpSpPr>
          <p:cNvPr id="64" name="Group 63"/>
          <p:cNvGrpSpPr/>
          <p:nvPr/>
        </p:nvGrpSpPr>
        <p:grpSpPr>
          <a:xfrm>
            <a:off x="2605400" y="1397286"/>
            <a:ext cx="1668295" cy="796599"/>
            <a:chOff x="1029681" y="1408113"/>
            <a:chExt cx="1635732" cy="781050"/>
          </a:xfrm>
        </p:grpSpPr>
        <p:sp>
          <p:nvSpPr>
            <p:cNvPr id="65" name="Text Box 32"/>
            <p:cNvSpPr txBox="1">
              <a:spLocks noChangeArrowheads="1"/>
            </p:cNvSpPr>
            <p:nvPr/>
          </p:nvSpPr>
          <p:spPr bwMode="auto">
            <a:xfrm>
              <a:off x="1465263" y="1576388"/>
              <a:ext cx="1200150" cy="487826"/>
            </a:xfrm>
            <a:prstGeom prst="rect">
              <a:avLst/>
            </a:prstGeom>
            <a:noFill/>
            <a:ln w="9525" algn="ctr">
              <a:noFill/>
              <a:miter lim="800000"/>
              <a:headEnd/>
              <a:tailEnd/>
            </a:ln>
          </p:spPr>
          <p:txBody>
            <a:bodyPr>
              <a:spAutoFit/>
            </a:bodyPr>
            <a:lstStyle/>
            <a:p>
              <a:pPr algn="l">
                <a:lnSpc>
                  <a:spcPct val="90000"/>
                </a:lnSpc>
                <a:spcBef>
                  <a:spcPct val="40000"/>
                </a:spcBef>
              </a:pPr>
              <a:r>
                <a:rPr lang="en-US" sz="1428" dirty="0">
                  <a:solidFill>
                    <a:srgbClr val="000000"/>
                  </a:solidFill>
                </a:rPr>
                <a:t>XML EDI or </a:t>
              </a:r>
              <a:br>
                <a:rPr lang="en-US" sz="1428" dirty="0">
                  <a:solidFill>
                    <a:srgbClr val="000000"/>
                  </a:solidFill>
                </a:rPr>
              </a:br>
              <a:r>
                <a:rPr lang="en-US" sz="1428" dirty="0">
                  <a:solidFill>
                    <a:srgbClr val="000000"/>
                  </a:solidFill>
                </a:rPr>
                <a:t>Flat File</a:t>
              </a:r>
            </a:p>
          </p:txBody>
        </p:sp>
        <p:pic>
          <p:nvPicPr>
            <p:cNvPr id="66" name="Picture 33" descr="Documen_Writing01"/>
            <p:cNvPicPr>
              <a:picLocks noChangeAspect="1" noChangeArrowheads="1"/>
            </p:cNvPicPr>
            <p:nvPr/>
          </p:nvPicPr>
          <p:blipFill>
            <a:blip r:embed="rId3" cstate="print"/>
            <a:srcRect/>
            <a:stretch>
              <a:fillRect/>
            </a:stretch>
          </p:blipFill>
          <p:spPr bwMode="auto">
            <a:xfrm>
              <a:off x="1029681" y="1408113"/>
              <a:ext cx="478444" cy="781050"/>
            </a:xfrm>
            <a:prstGeom prst="rect">
              <a:avLst/>
            </a:prstGeom>
            <a:noFill/>
            <a:ln w="9525">
              <a:noFill/>
              <a:miter lim="800000"/>
              <a:headEnd/>
              <a:tailEnd/>
            </a:ln>
          </p:spPr>
        </p:pic>
      </p:grpSp>
      <p:grpSp>
        <p:nvGrpSpPr>
          <p:cNvPr id="67" name="Group 66"/>
          <p:cNvGrpSpPr/>
          <p:nvPr/>
        </p:nvGrpSpPr>
        <p:grpSpPr>
          <a:xfrm>
            <a:off x="8613891" y="1397286"/>
            <a:ext cx="1702295" cy="796599"/>
            <a:chOff x="6920894" y="1408113"/>
            <a:chExt cx="1669068" cy="781050"/>
          </a:xfrm>
        </p:grpSpPr>
        <p:pic>
          <p:nvPicPr>
            <p:cNvPr id="68" name="Picture 34" descr="Documen_Writing01"/>
            <p:cNvPicPr>
              <a:picLocks noChangeAspect="1" noChangeArrowheads="1"/>
            </p:cNvPicPr>
            <p:nvPr/>
          </p:nvPicPr>
          <p:blipFill>
            <a:blip r:embed="rId3" cstate="print">
              <a:lum bright="18000" contrast="-18000"/>
            </a:blip>
            <a:srcRect/>
            <a:stretch>
              <a:fillRect/>
            </a:stretch>
          </p:blipFill>
          <p:spPr bwMode="auto">
            <a:xfrm>
              <a:off x="6920894" y="1408113"/>
              <a:ext cx="478444" cy="781050"/>
            </a:xfrm>
            <a:prstGeom prst="rect">
              <a:avLst/>
            </a:prstGeom>
            <a:noFill/>
            <a:ln w="9525">
              <a:noFill/>
              <a:miter lim="800000"/>
              <a:headEnd/>
              <a:tailEnd/>
            </a:ln>
          </p:spPr>
        </p:pic>
        <p:sp>
          <p:nvSpPr>
            <p:cNvPr id="69" name="Text Box 41"/>
            <p:cNvSpPr txBox="1">
              <a:spLocks noChangeArrowheads="1"/>
            </p:cNvSpPr>
            <p:nvPr/>
          </p:nvSpPr>
          <p:spPr bwMode="auto">
            <a:xfrm>
              <a:off x="7346949" y="1408113"/>
              <a:ext cx="1243013" cy="487826"/>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28" dirty="0">
                  <a:solidFill>
                    <a:srgbClr val="000000"/>
                  </a:solidFill>
                </a:rPr>
                <a:t>XML EDI or </a:t>
              </a:r>
              <a:br>
                <a:rPr lang="en-US" sz="1428" dirty="0">
                  <a:solidFill>
                    <a:srgbClr val="000000"/>
                  </a:solidFill>
                </a:rPr>
              </a:br>
              <a:r>
                <a:rPr lang="en-US" sz="1428" dirty="0">
                  <a:solidFill>
                    <a:srgbClr val="000000"/>
                  </a:solidFill>
                </a:rPr>
                <a:t>Flat File</a:t>
              </a:r>
            </a:p>
          </p:txBody>
        </p:sp>
      </p:grpSp>
      <p:cxnSp>
        <p:nvCxnSpPr>
          <p:cNvPr id="70" name="AutoShape 7"/>
          <p:cNvCxnSpPr>
            <a:cxnSpLocks noChangeShapeType="1"/>
            <a:stCxn id="98" idx="0"/>
          </p:cNvCxnSpPr>
          <p:nvPr/>
        </p:nvCxnSpPr>
        <p:spPr bwMode="auto">
          <a:xfrm rot="5400000" flipH="1">
            <a:off x="1713084" y="3226063"/>
            <a:ext cx="2618089" cy="404776"/>
          </a:xfrm>
          <a:prstGeom prst="bentConnector3">
            <a:avLst>
              <a:gd name="adj1" fmla="val 40875"/>
            </a:avLst>
          </a:prstGeom>
          <a:noFill/>
          <a:ln w="38100">
            <a:solidFill>
              <a:srgbClr val="CC0000"/>
            </a:solidFill>
            <a:miter lim="800000"/>
            <a:headEnd type="triangle" w="med" len="med"/>
            <a:tailEnd/>
          </a:ln>
        </p:spPr>
      </p:cxnSp>
      <p:grpSp>
        <p:nvGrpSpPr>
          <p:cNvPr id="71" name="Group 18"/>
          <p:cNvGrpSpPr>
            <a:grpSpLocks/>
          </p:cNvGrpSpPr>
          <p:nvPr/>
        </p:nvGrpSpPr>
        <p:grpSpPr bwMode="auto">
          <a:xfrm>
            <a:off x="5607836" y="3066397"/>
            <a:ext cx="1256424" cy="1032988"/>
            <a:chOff x="2503" y="1987"/>
            <a:chExt cx="776" cy="638"/>
          </a:xfrm>
        </p:grpSpPr>
        <p:sp>
          <p:nvSpPr>
            <p:cNvPr id="72" name="Line 19"/>
            <p:cNvSpPr>
              <a:spLocks noChangeShapeType="1"/>
            </p:cNvSpPr>
            <p:nvPr/>
          </p:nvSpPr>
          <p:spPr bwMode="auto">
            <a:xfrm>
              <a:off x="2611" y="2311"/>
              <a:ext cx="0" cy="205"/>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3" name="Line 20"/>
            <p:cNvSpPr>
              <a:spLocks noChangeShapeType="1"/>
            </p:cNvSpPr>
            <p:nvPr/>
          </p:nvSpPr>
          <p:spPr bwMode="auto">
            <a:xfrm>
              <a:off x="3165" y="2315"/>
              <a:ext cx="1" cy="214"/>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4" name="Line 21"/>
            <p:cNvSpPr>
              <a:spLocks noChangeShapeType="1"/>
            </p:cNvSpPr>
            <p:nvPr/>
          </p:nvSpPr>
          <p:spPr bwMode="auto">
            <a:xfrm>
              <a:off x="2893" y="2074"/>
              <a:ext cx="0" cy="456"/>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5" name="Line 22"/>
            <p:cNvSpPr>
              <a:spLocks noChangeShapeType="1"/>
            </p:cNvSpPr>
            <p:nvPr/>
          </p:nvSpPr>
          <p:spPr bwMode="auto">
            <a:xfrm flipH="1" flipV="1">
              <a:off x="2612" y="2320"/>
              <a:ext cx="552" cy="2"/>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6" name="Oval 23"/>
            <p:cNvSpPr>
              <a:spLocks noChangeArrowheads="1"/>
            </p:cNvSpPr>
            <p:nvPr/>
          </p:nvSpPr>
          <p:spPr bwMode="auto">
            <a:xfrm>
              <a:off x="2757" y="1987"/>
              <a:ext cx="269" cy="163"/>
            </a:xfrm>
            <a:prstGeom prst="ellipse">
              <a:avLst/>
            </a:prstGeom>
            <a:solidFill>
              <a:srgbClr val="F9D4CA"/>
            </a:solidFill>
            <a:ln w="9525" algn="ctr">
              <a:solidFill>
                <a:srgbClr val="333333"/>
              </a:solidFill>
              <a:round/>
              <a:headEnd/>
              <a:tailEnd/>
            </a:ln>
            <a:effectLst>
              <a:outerShdw dist="35921" dir="2700000" algn="ctr" rotWithShape="0">
                <a:srgbClr val="4D4D4D">
                  <a:alpha val="50000"/>
                </a:srgbClr>
              </a:outerShdw>
            </a:effectLst>
          </p:spPr>
          <p:txBody>
            <a:bodyPr/>
            <a:lstStyle/>
            <a:p>
              <a:pPr>
                <a:defRPr/>
              </a:pPr>
              <a:endParaRPr lang="en-US" sz="1836">
                <a:solidFill>
                  <a:srgbClr val="000000"/>
                </a:solidFill>
              </a:endParaRPr>
            </a:p>
          </p:txBody>
        </p:sp>
        <p:sp>
          <p:nvSpPr>
            <p:cNvPr id="77" name="AutoShape 24"/>
            <p:cNvSpPr>
              <a:spLocks noChangeArrowheads="1"/>
            </p:cNvSpPr>
            <p:nvPr/>
          </p:nvSpPr>
          <p:spPr bwMode="auto">
            <a:xfrm>
              <a:off x="2724" y="2232"/>
              <a:ext cx="334" cy="178"/>
            </a:xfrm>
            <a:prstGeom prst="flowChartDecision">
              <a:avLst/>
            </a:prstGeom>
            <a:solidFill>
              <a:srgbClr val="C8F7D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sp>
          <p:nvSpPr>
            <p:cNvPr id="78" name="AutoShape 25"/>
            <p:cNvSpPr>
              <a:spLocks noChangeArrowheads="1"/>
            </p:cNvSpPr>
            <p:nvPr/>
          </p:nvSpPr>
          <p:spPr bwMode="auto">
            <a:xfrm>
              <a:off x="2503"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sp>
          <p:nvSpPr>
            <p:cNvPr id="79" name="AutoShape 26"/>
            <p:cNvSpPr>
              <a:spLocks noChangeArrowheads="1"/>
            </p:cNvSpPr>
            <p:nvPr/>
          </p:nvSpPr>
          <p:spPr bwMode="auto">
            <a:xfrm>
              <a:off x="2777"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sp>
          <p:nvSpPr>
            <p:cNvPr id="80" name="AutoShape 27"/>
            <p:cNvSpPr>
              <a:spLocks noChangeArrowheads="1"/>
            </p:cNvSpPr>
            <p:nvPr/>
          </p:nvSpPr>
          <p:spPr bwMode="auto">
            <a:xfrm>
              <a:off x="3051"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grpSp>
      <p:grpSp>
        <p:nvGrpSpPr>
          <p:cNvPr id="81" name="Group 80"/>
          <p:cNvGrpSpPr/>
          <p:nvPr/>
        </p:nvGrpSpPr>
        <p:grpSpPr>
          <a:xfrm>
            <a:off x="7902104" y="2279697"/>
            <a:ext cx="2640758" cy="4434724"/>
            <a:chOff x="6223000" y="2235200"/>
            <a:chExt cx="2589213" cy="4348163"/>
          </a:xfrm>
        </p:grpSpPr>
        <p:sp>
          <p:nvSpPr>
            <p:cNvPr id="82" name="AutoShape 12"/>
            <p:cNvSpPr>
              <a:spLocks noChangeArrowheads="1"/>
            </p:cNvSpPr>
            <p:nvPr/>
          </p:nvSpPr>
          <p:spPr bwMode="auto">
            <a:xfrm>
              <a:off x="6223000" y="2235200"/>
              <a:ext cx="2589213"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836">
                <a:solidFill>
                  <a:srgbClr val="000000"/>
                </a:solidFill>
              </a:endParaRPr>
            </a:p>
          </p:txBody>
        </p:sp>
        <p:sp>
          <p:nvSpPr>
            <p:cNvPr id="83" name="Text Box 28"/>
            <p:cNvSpPr txBox="1">
              <a:spLocks noChangeArrowheads="1"/>
            </p:cNvSpPr>
            <p:nvPr/>
          </p:nvSpPr>
          <p:spPr bwMode="auto">
            <a:xfrm>
              <a:off x="6977063" y="2287588"/>
              <a:ext cx="1820862" cy="346570"/>
            </a:xfrm>
            <a:prstGeom prst="rect">
              <a:avLst/>
            </a:prstGeom>
            <a:noFill/>
            <a:ln w="9525" algn="ctr">
              <a:noFill/>
              <a:miter lim="800000"/>
              <a:headEnd/>
              <a:tailEnd/>
            </a:ln>
          </p:spPr>
          <p:txBody>
            <a:bodyPr>
              <a:spAutoFit/>
            </a:bodyPr>
            <a:lstStyle/>
            <a:p>
              <a:pPr algn="r">
                <a:lnSpc>
                  <a:spcPct val="90000"/>
                </a:lnSpc>
                <a:spcBef>
                  <a:spcPct val="40000"/>
                </a:spcBef>
              </a:pPr>
              <a:r>
                <a:rPr lang="en-US" sz="1836" b="1" dirty="0">
                  <a:solidFill>
                    <a:srgbClr val="000000"/>
                  </a:solidFill>
                </a:rPr>
                <a:t>Send Port</a:t>
              </a:r>
            </a:p>
          </p:txBody>
        </p:sp>
      </p:grpSp>
      <p:cxnSp>
        <p:nvCxnSpPr>
          <p:cNvPr id="84" name="AutoShape 29"/>
          <p:cNvCxnSpPr>
            <a:cxnSpLocks noChangeShapeType="1"/>
          </p:cNvCxnSpPr>
          <p:nvPr/>
        </p:nvCxnSpPr>
        <p:spPr bwMode="auto">
          <a:xfrm flipV="1">
            <a:off x="4320649" y="5313896"/>
            <a:ext cx="1442621" cy="304391"/>
          </a:xfrm>
          <a:prstGeom prst="bentConnector3">
            <a:avLst>
              <a:gd name="adj1" fmla="val 49944"/>
            </a:avLst>
          </a:prstGeom>
          <a:noFill/>
          <a:ln w="38100">
            <a:solidFill>
              <a:srgbClr val="CC0000"/>
            </a:solidFill>
            <a:miter lim="800000"/>
            <a:headEnd/>
            <a:tailEnd type="triangle" w="med" len="med"/>
          </a:ln>
        </p:spPr>
      </p:cxnSp>
      <p:cxnSp>
        <p:nvCxnSpPr>
          <p:cNvPr id="85" name="AutoShape 30"/>
          <p:cNvCxnSpPr>
            <a:cxnSpLocks noChangeShapeType="1"/>
          </p:cNvCxnSpPr>
          <p:nvPr/>
        </p:nvCxnSpPr>
        <p:spPr bwMode="auto">
          <a:xfrm>
            <a:off x="6695873" y="5313896"/>
            <a:ext cx="1424811" cy="304391"/>
          </a:xfrm>
          <a:prstGeom prst="bentConnector3">
            <a:avLst>
              <a:gd name="adj1" fmla="val 50000"/>
            </a:avLst>
          </a:prstGeom>
          <a:noFill/>
          <a:ln w="38100">
            <a:solidFill>
              <a:srgbClr val="CC0000"/>
            </a:solidFill>
            <a:miter lim="800000"/>
            <a:headEnd/>
            <a:tailEnd type="triangle" w="med" len="med"/>
          </a:ln>
        </p:spPr>
      </p:cxnSp>
      <p:sp>
        <p:nvSpPr>
          <p:cNvPr id="86" name="AutoShape 31"/>
          <p:cNvSpPr>
            <a:spLocks noChangeArrowheads="1"/>
          </p:cNvSpPr>
          <p:nvPr/>
        </p:nvSpPr>
        <p:spPr bwMode="auto">
          <a:xfrm>
            <a:off x="8127160" y="2791333"/>
            <a:ext cx="2190646" cy="1659581"/>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652"/>
          <a:lstStyle/>
          <a:p>
            <a:pPr algn="l">
              <a:lnSpc>
                <a:spcPct val="90000"/>
              </a:lnSpc>
              <a:spcBef>
                <a:spcPct val="40000"/>
              </a:spcBef>
            </a:pPr>
            <a:endParaRPr lang="en-US" sz="1632">
              <a:solidFill>
                <a:srgbClr val="000000"/>
              </a:solidFill>
            </a:endParaRPr>
          </a:p>
        </p:txBody>
      </p:sp>
      <p:cxnSp>
        <p:nvCxnSpPr>
          <p:cNvPr id="87" name="AutoShape 35"/>
          <p:cNvCxnSpPr>
            <a:cxnSpLocks noChangeShapeType="1"/>
            <a:stCxn id="95" idx="0"/>
          </p:cNvCxnSpPr>
          <p:nvPr/>
        </p:nvCxnSpPr>
        <p:spPr bwMode="auto">
          <a:xfrm rot="5400000" flipH="1">
            <a:off x="7711860" y="3226063"/>
            <a:ext cx="2618089" cy="404776"/>
          </a:xfrm>
          <a:prstGeom prst="bentConnector3">
            <a:avLst>
              <a:gd name="adj1" fmla="val 41806"/>
            </a:avLst>
          </a:prstGeom>
          <a:noFill/>
          <a:ln w="38100">
            <a:solidFill>
              <a:srgbClr val="CC0000"/>
            </a:solidFill>
            <a:miter lim="800000"/>
            <a:headEnd/>
            <a:tailEnd type="triangle" w="med" len="med"/>
          </a:ln>
        </p:spPr>
      </p:cxnSp>
      <p:sp>
        <p:nvSpPr>
          <p:cNvPr id="88" name="AutoShape 37"/>
          <p:cNvSpPr>
            <a:spLocks noChangeArrowheads="1"/>
          </p:cNvSpPr>
          <p:nvPr/>
        </p:nvSpPr>
        <p:spPr bwMode="auto">
          <a:xfrm>
            <a:off x="8293927" y="2878765"/>
            <a:ext cx="1021655" cy="565067"/>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32" dirty="0">
                <a:solidFill>
                  <a:srgbClr val="000000"/>
                </a:solidFill>
              </a:rPr>
              <a:t>Send</a:t>
            </a:r>
            <a:br>
              <a:rPr lang="en-US" sz="1632" dirty="0">
                <a:solidFill>
                  <a:srgbClr val="000000"/>
                </a:solidFill>
              </a:rPr>
            </a:br>
            <a:r>
              <a:rPr lang="en-US" sz="1632" dirty="0">
                <a:solidFill>
                  <a:srgbClr val="000000"/>
                </a:solidFill>
              </a:rPr>
              <a:t>Adapter</a:t>
            </a:r>
          </a:p>
        </p:txBody>
      </p:sp>
      <p:sp>
        <p:nvSpPr>
          <p:cNvPr id="89" name="AutoShape 38"/>
          <p:cNvSpPr>
            <a:spLocks noChangeArrowheads="1"/>
          </p:cNvSpPr>
          <p:nvPr/>
        </p:nvSpPr>
        <p:spPr bwMode="auto">
          <a:xfrm>
            <a:off x="8742419" y="3798415"/>
            <a:ext cx="1021653" cy="565067"/>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32" dirty="0">
                <a:solidFill>
                  <a:srgbClr val="000000"/>
                </a:solidFill>
              </a:rPr>
              <a:t>Send</a:t>
            </a:r>
            <a:br>
              <a:rPr lang="en-US" sz="1632" dirty="0">
                <a:solidFill>
                  <a:srgbClr val="000000"/>
                </a:solidFill>
              </a:rPr>
            </a:br>
            <a:r>
              <a:rPr lang="en-US" sz="1632" dirty="0">
                <a:solidFill>
                  <a:srgbClr val="000000"/>
                </a:solidFill>
              </a:rPr>
              <a:t>Pipeline</a:t>
            </a:r>
          </a:p>
        </p:txBody>
      </p:sp>
      <p:sp>
        <p:nvSpPr>
          <p:cNvPr id="90" name="Line 42"/>
          <p:cNvSpPr>
            <a:spLocks noChangeShapeType="1"/>
          </p:cNvSpPr>
          <p:nvPr/>
        </p:nvSpPr>
        <p:spPr bwMode="auto">
          <a:xfrm>
            <a:off x="6164004" y="4450914"/>
            <a:ext cx="0" cy="490588"/>
          </a:xfrm>
          <a:prstGeom prst="line">
            <a:avLst/>
          </a:prstGeom>
          <a:noFill/>
          <a:ln w="38100">
            <a:solidFill>
              <a:srgbClr val="CC0000"/>
            </a:solidFill>
            <a:round/>
            <a:headEnd type="triangle" w="med" len="med"/>
            <a:tailEnd type="none" w="med" len="med"/>
          </a:ln>
        </p:spPr>
        <p:txBody>
          <a:bodyPr wrap="none" anchor="ctr"/>
          <a:lstStyle/>
          <a:p>
            <a:endParaRPr lang="en-US" sz="1836">
              <a:solidFill>
                <a:srgbClr val="000000"/>
              </a:solidFill>
            </a:endParaRPr>
          </a:p>
        </p:txBody>
      </p:sp>
      <p:sp>
        <p:nvSpPr>
          <p:cNvPr id="91" name="Line 42"/>
          <p:cNvSpPr>
            <a:spLocks noChangeShapeType="1"/>
          </p:cNvSpPr>
          <p:nvPr/>
        </p:nvSpPr>
        <p:spPr bwMode="auto">
          <a:xfrm>
            <a:off x="6311340" y="4450914"/>
            <a:ext cx="0" cy="490588"/>
          </a:xfrm>
          <a:prstGeom prst="line">
            <a:avLst/>
          </a:prstGeom>
          <a:noFill/>
          <a:ln w="38100">
            <a:solidFill>
              <a:srgbClr val="CC0000"/>
            </a:solidFill>
            <a:round/>
            <a:headEnd type="none" w="med" len="med"/>
            <a:tailEnd type="triangle" w="med" len="med"/>
          </a:ln>
        </p:spPr>
        <p:txBody>
          <a:bodyPr wrap="none" anchor="ctr"/>
          <a:lstStyle/>
          <a:p>
            <a:endParaRPr lang="en-US" sz="1836">
              <a:solidFill>
                <a:srgbClr val="000000"/>
              </a:solidFill>
            </a:endParaRPr>
          </a:p>
        </p:txBody>
      </p:sp>
      <p:grpSp>
        <p:nvGrpSpPr>
          <p:cNvPr id="92" name="Group 91"/>
          <p:cNvGrpSpPr/>
          <p:nvPr/>
        </p:nvGrpSpPr>
        <p:grpSpPr>
          <a:xfrm>
            <a:off x="5253252" y="4936645"/>
            <a:ext cx="1952638" cy="1059767"/>
            <a:chOff x="3625850" y="4840288"/>
            <a:chExt cx="1914525" cy="1039082"/>
          </a:xfrm>
        </p:grpSpPr>
        <p:pic>
          <p:nvPicPr>
            <p:cNvPr id="93" name="Picture 36" descr="Database01"/>
            <p:cNvPicPr>
              <a:picLocks noChangeAspect="1" noChangeArrowheads="1"/>
            </p:cNvPicPr>
            <p:nvPr/>
          </p:nvPicPr>
          <p:blipFill>
            <a:blip r:embed="rId4" cstate="print"/>
            <a:srcRect/>
            <a:stretch>
              <a:fillRect/>
            </a:stretch>
          </p:blipFill>
          <p:spPr bwMode="auto">
            <a:xfrm>
              <a:off x="4125913" y="4840288"/>
              <a:ext cx="914400" cy="738187"/>
            </a:xfrm>
            <a:prstGeom prst="rect">
              <a:avLst/>
            </a:prstGeom>
            <a:noFill/>
            <a:ln w="9525">
              <a:noFill/>
              <a:miter lim="800000"/>
              <a:headEnd/>
              <a:tailEnd/>
            </a:ln>
          </p:spPr>
        </p:pic>
        <p:sp>
          <p:nvSpPr>
            <p:cNvPr id="94" name="Text Box 14"/>
            <p:cNvSpPr txBox="1">
              <a:spLocks noChangeArrowheads="1"/>
            </p:cNvSpPr>
            <p:nvPr/>
          </p:nvSpPr>
          <p:spPr bwMode="auto">
            <a:xfrm>
              <a:off x="3625850" y="5561013"/>
              <a:ext cx="1914525" cy="318357"/>
            </a:xfrm>
            <a:prstGeom prst="rect">
              <a:avLst/>
            </a:prstGeom>
            <a:noFill/>
            <a:ln w="9525" algn="ctr">
              <a:noFill/>
              <a:miter lim="800000"/>
              <a:headEnd/>
              <a:tailEnd/>
            </a:ln>
          </p:spPr>
          <p:txBody>
            <a:bodyPr>
              <a:spAutoFit/>
            </a:bodyPr>
            <a:lstStyle/>
            <a:p>
              <a:pPr algn="ctr">
                <a:lnSpc>
                  <a:spcPct val="90000"/>
                </a:lnSpc>
                <a:spcBef>
                  <a:spcPct val="40000"/>
                </a:spcBef>
              </a:pPr>
              <a:r>
                <a:rPr lang="en-US" sz="1632" b="1" dirty="0">
                  <a:solidFill>
                    <a:srgbClr val="000000"/>
                  </a:solidFill>
                </a:rPr>
                <a:t>MessageBox</a:t>
              </a:r>
            </a:p>
          </p:txBody>
        </p:sp>
      </p:grpSp>
      <p:sp>
        <p:nvSpPr>
          <p:cNvPr id="95" name="AutoShape 13"/>
          <p:cNvSpPr>
            <a:spLocks noChangeArrowheads="1"/>
          </p:cNvSpPr>
          <p:nvPr/>
        </p:nvSpPr>
        <p:spPr bwMode="auto">
          <a:xfrm>
            <a:off x="8128779" y="4737495"/>
            <a:ext cx="2187409" cy="1795586"/>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32">
                <a:solidFill>
                  <a:srgbClr val="000000"/>
                </a:solidFill>
              </a:rPr>
              <a:t>Mapping</a:t>
            </a:r>
          </a:p>
        </p:txBody>
      </p:sp>
      <p:sp>
        <p:nvSpPr>
          <p:cNvPr id="96" name="AutoShape 39"/>
          <p:cNvSpPr>
            <a:spLocks noChangeArrowheads="1"/>
          </p:cNvSpPr>
          <p:nvPr/>
        </p:nvSpPr>
        <p:spPr bwMode="auto">
          <a:xfrm>
            <a:off x="8353835" y="5167986"/>
            <a:ext cx="1737297" cy="507161"/>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28">
                <a:solidFill>
                  <a:srgbClr val="000000"/>
                </a:solidFill>
              </a:rPr>
              <a:t>TO: NWTraders (Flat file format)</a:t>
            </a:r>
          </a:p>
        </p:txBody>
      </p:sp>
      <p:sp>
        <p:nvSpPr>
          <p:cNvPr id="97" name="AutoShape 40"/>
          <p:cNvSpPr>
            <a:spLocks noChangeArrowheads="1"/>
          </p:cNvSpPr>
          <p:nvPr/>
        </p:nvSpPr>
        <p:spPr bwMode="auto">
          <a:xfrm>
            <a:off x="8353835" y="5818865"/>
            <a:ext cx="1737297" cy="507161"/>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28" dirty="0">
                <a:solidFill>
                  <a:srgbClr val="000000"/>
                </a:solidFill>
              </a:rPr>
              <a:t>FROM: Fabrikam (XML format)</a:t>
            </a:r>
          </a:p>
        </p:txBody>
      </p:sp>
      <p:sp>
        <p:nvSpPr>
          <p:cNvPr id="98" name="AutoShape 4"/>
          <p:cNvSpPr>
            <a:spLocks noChangeArrowheads="1"/>
          </p:cNvSpPr>
          <p:nvPr/>
        </p:nvSpPr>
        <p:spPr bwMode="auto">
          <a:xfrm>
            <a:off x="2130002" y="4737495"/>
            <a:ext cx="2187408" cy="1795586"/>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32">
                <a:solidFill>
                  <a:srgbClr val="000000"/>
                </a:solidFill>
              </a:rPr>
              <a:t>Mapping</a:t>
            </a:r>
          </a:p>
        </p:txBody>
      </p:sp>
      <p:sp>
        <p:nvSpPr>
          <p:cNvPr id="99" name="AutoShape 10"/>
          <p:cNvSpPr>
            <a:spLocks noChangeArrowheads="1"/>
          </p:cNvSpPr>
          <p:nvPr/>
        </p:nvSpPr>
        <p:spPr bwMode="auto">
          <a:xfrm>
            <a:off x="2355057" y="5167986"/>
            <a:ext cx="1737298" cy="507161"/>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28" dirty="0">
                <a:solidFill>
                  <a:srgbClr val="000000"/>
                </a:solidFill>
              </a:rPr>
              <a:t>FROM: Contoso (Flat file format)</a:t>
            </a:r>
          </a:p>
        </p:txBody>
      </p:sp>
      <p:sp>
        <p:nvSpPr>
          <p:cNvPr id="100" name="AutoShape 11"/>
          <p:cNvSpPr>
            <a:spLocks noChangeArrowheads="1"/>
          </p:cNvSpPr>
          <p:nvPr/>
        </p:nvSpPr>
        <p:spPr bwMode="auto">
          <a:xfrm>
            <a:off x="2355057" y="5818865"/>
            <a:ext cx="1737298" cy="507161"/>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28" dirty="0">
                <a:solidFill>
                  <a:srgbClr val="000000"/>
                </a:solidFill>
              </a:rPr>
              <a:t>TO: Fabrikam (XML format)</a:t>
            </a:r>
          </a:p>
        </p:txBody>
      </p:sp>
      <p:grpSp>
        <p:nvGrpSpPr>
          <p:cNvPr id="101" name="Group 100"/>
          <p:cNvGrpSpPr/>
          <p:nvPr/>
        </p:nvGrpSpPr>
        <p:grpSpPr>
          <a:xfrm>
            <a:off x="2128383" y="2791333"/>
            <a:ext cx="2190647" cy="1659581"/>
            <a:chOff x="561975" y="2736850"/>
            <a:chExt cx="2147888" cy="1627188"/>
          </a:xfrm>
        </p:grpSpPr>
        <p:sp>
          <p:nvSpPr>
            <p:cNvPr id="102" name="AutoShape 6"/>
            <p:cNvSpPr>
              <a:spLocks noChangeArrowheads="1"/>
            </p:cNvSpPr>
            <p:nvPr/>
          </p:nvSpPr>
          <p:spPr bwMode="auto">
            <a:xfrm>
              <a:off x="561975" y="2736850"/>
              <a:ext cx="2147888" cy="1627188"/>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652"/>
            <a:lstStyle/>
            <a:p>
              <a:pPr algn="l">
                <a:lnSpc>
                  <a:spcPct val="90000"/>
                </a:lnSpc>
                <a:spcBef>
                  <a:spcPct val="40000"/>
                </a:spcBef>
              </a:pPr>
              <a:endParaRPr lang="en-US" sz="1428">
                <a:solidFill>
                  <a:srgbClr val="000000"/>
                </a:solidFill>
              </a:endParaRPr>
            </a:p>
          </p:txBody>
        </p:sp>
        <p:sp>
          <p:nvSpPr>
            <p:cNvPr id="103" name="Text Box 5"/>
            <p:cNvSpPr txBox="1">
              <a:spLocks noChangeArrowheads="1"/>
            </p:cNvSpPr>
            <p:nvPr/>
          </p:nvSpPr>
          <p:spPr bwMode="auto">
            <a:xfrm>
              <a:off x="1768435" y="2814520"/>
              <a:ext cx="937548" cy="487826"/>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28" dirty="0">
                  <a:solidFill>
                    <a:srgbClr val="000000"/>
                  </a:solidFill>
                </a:rPr>
                <a:t>Receive</a:t>
              </a:r>
              <a:br>
                <a:rPr lang="en-US" sz="1428" dirty="0">
                  <a:solidFill>
                    <a:srgbClr val="000000"/>
                  </a:solidFill>
                </a:rPr>
              </a:br>
              <a:r>
                <a:rPr lang="en-US" sz="1428" dirty="0">
                  <a:solidFill>
                    <a:srgbClr val="000000"/>
                  </a:solidFill>
                </a:rPr>
                <a:t>Location</a:t>
              </a:r>
            </a:p>
          </p:txBody>
        </p:sp>
      </p:grpSp>
      <p:sp>
        <p:nvSpPr>
          <p:cNvPr id="104" name="AutoShape 8"/>
          <p:cNvSpPr>
            <a:spLocks noChangeArrowheads="1"/>
          </p:cNvSpPr>
          <p:nvPr/>
        </p:nvSpPr>
        <p:spPr bwMode="auto">
          <a:xfrm>
            <a:off x="2295151" y="2851240"/>
            <a:ext cx="1023273" cy="621736"/>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32" dirty="0">
                <a:solidFill>
                  <a:srgbClr val="000000"/>
                </a:solidFill>
              </a:rPr>
              <a:t>Receive</a:t>
            </a:r>
            <a:br>
              <a:rPr lang="en-US" sz="1632" dirty="0">
                <a:solidFill>
                  <a:srgbClr val="000000"/>
                </a:solidFill>
              </a:rPr>
            </a:br>
            <a:r>
              <a:rPr lang="en-US" sz="1632" dirty="0">
                <a:solidFill>
                  <a:srgbClr val="000000"/>
                </a:solidFill>
              </a:rPr>
              <a:t>Adapter</a:t>
            </a:r>
          </a:p>
        </p:txBody>
      </p:sp>
      <p:sp>
        <p:nvSpPr>
          <p:cNvPr id="105" name="AutoShape 9"/>
          <p:cNvSpPr>
            <a:spLocks noChangeArrowheads="1"/>
          </p:cNvSpPr>
          <p:nvPr/>
        </p:nvSpPr>
        <p:spPr bwMode="auto">
          <a:xfrm>
            <a:off x="2743642" y="3798415"/>
            <a:ext cx="1021655" cy="565067"/>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32">
                <a:solidFill>
                  <a:srgbClr val="000000"/>
                </a:solidFill>
              </a:rPr>
              <a:t>Receive</a:t>
            </a:r>
            <a:br>
              <a:rPr lang="en-US" sz="1632">
                <a:solidFill>
                  <a:srgbClr val="000000"/>
                </a:solidFill>
              </a:rPr>
            </a:br>
            <a:r>
              <a:rPr lang="en-US" sz="1632">
                <a:solidFill>
                  <a:srgbClr val="000000"/>
                </a:solidFill>
              </a:rPr>
              <a:t>Pipeline</a:t>
            </a:r>
          </a:p>
        </p:txBody>
      </p:sp>
    </p:spTree>
    <p:extLst>
      <p:ext uri="{BB962C8B-B14F-4D97-AF65-F5344CB8AC3E}">
        <p14:creationId xmlns:p14="http://schemas.microsoft.com/office/powerpoint/2010/main" val="4016525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1000"/>
                                        <p:tgtEl>
                                          <p:spTgt spid="104"/>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500"/>
                                        <p:tgtEl>
                                          <p:spTgt spid="105"/>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1000"/>
                                        <p:tgtEl>
                                          <p:spTgt spid="70"/>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00"/>
                                        <p:tgtEl>
                                          <p:spTgt spid="99"/>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10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wipe(left)">
                                      <p:cBhvr>
                                        <p:cTn id="44" dur="1000"/>
                                        <p:tgtEl>
                                          <p:spTgt spid="8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500"/>
                                        <p:tgtEl>
                                          <p:spTgt spid="9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4" presetClass="entr" presetSubtype="1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randombar(horizontal)">
                                      <p:cBhvr>
                                        <p:cTn id="60" dur="500"/>
                                        <p:tgtEl>
                                          <p:spTgt spid="71"/>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wipe(down)">
                                      <p:cBhvr>
                                        <p:cTn id="64" dur="500"/>
                                        <p:tgtEl>
                                          <p:spTgt spid="90"/>
                                        </p:tgtEl>
                                      </p:cBhvr>
                                    </p:animEffect>
                                  </p:childTnLst>
                                </p:cTn>
                              </p:par>
                            </p:childTnLst>
                          </p:cTn>
                        </p:par>
                        <p:par>
                          <p:cTn id="65" fill="hold">
                            <p:stCondLst>
                              <p:cond delay="1500"/>
                            </p:stCondLst>
                            <p:childTnLst>
                              <p:par>
                                <p:cTn id="66" presetID="22" presetClass="entr" presetSubtype="1" fill="hold" grpId="0" nodeType="after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wipe(up)">
                                      <p:cBhvr>
                                        <p:cTn id="68" dur="500"/>
                                        <p:tgtEl>
                                          <p:spTgt spid="9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fade">
                                      <p:cBhvr>
                                        <p:cTn id="77" dur="500"/>
                                        <p:tgtEl>
                                          <p:spTgt spid="95"/>
                                        </p:tgtEl>
                                      </p:cBhvr>
                                    </p:animEffect>
                                  </p:childTnLst>
                                </p:cTn>
                              </p:par>
                            </p:childTnLst>
                          </p:cTn>
                        </p:par>
                        <p:par>
                          <p:cTn id="78" fill="hold">
                            <p:stCondLst>
                              <p:cond delay="1000"/>
                            </p:stCondLst>
                            <p:childTnLst>
                              <p:par>
                                <p:cTn id="79" presetID="22" presetClass="entr" presetSubtype="8" fill="hold" nodeType="after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wipe(left)">
                                      <p:cBhvr>
                                        <p:cTn id="81" dur="1000"/>
                                        <p:tgtEl>
                                          <p:spTgt spid="85"/>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par>
                          <p:cTn id="86" fill="hold">
                            <p:stCondLst>
                              <p:cond delay="2500"/>
                            </p:stCondLst>
                            <p:childTnLst>
                              <p:par>
                                <p:cTn id="87" presetID="10" presetClass="entr" presetSubtype="0" fill="hold" grpId="0"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fade">
                                      <p:cBhvr>
                                        <p:cTn id="89" dur="500"/>
                                        <p:tgtEl>
                                          <p:spTgt spid="96"/>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par>
                          <p:cTn id="94" fill="hold">
                            <p:stCondLst>
                              <p:cond delay="3500"/>
                            </p:stCondLst>
                            <p:childTnLst>
                              <p:par>
                                <p:cTn id="95" presetID="10" presetClass="entr" presetSubtype="0" fill="hold" grpId="0" nodeType="after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fade">
                                      <p:cBhvr>
                                        <p:cTn id="97" dur="500"/>
                                        <p:tgtEl>
                                          <p:spTgt spid="89"/>
                                        </p:tgtEl>
                                      </p:cBhvr>
                                    </p:animEffect>
                                  </p:childTnLst>
                                </p:cTn>
                              </p:par>
                            </p:childTnLst>
                          </p:cTn>
                        </p:par>
                        <p:par>
                          <p:cTn id="98" fill="hold">
                            <p:stCondLst>
                              <p:cond delay="4000"/>
                            </p:stCondLst>
                            <p:childTnLst>
                              <p:par>
                                <p:cTn id="99" presetID="10" presetClass="entr" presetSubtype="0" fill="hold" grpId="0" nodeType="after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childTnLst>
                          </p:cTn>
                        </p:par>
                        <p:par>
                          <p:cTn id="102" fill="hold">
                            <p:stCondLst>
                              <p:cond delay="4500"/>
                            </p:stCondLst>
                            <p:childTnLst>
                              <p:par>
                                <p:cTn id="103" presetID="22" presetClass="entr" presetSubtype="4" fill="hold" nodeType="afterEffect">
                                  <p:stCondLst>
                                    <p:cond delay="0"/>
                                  </p:stCondLst>
                                  <p:childTnLst>
                                    <p:set>
                                      <p:cBhvr>
                                        <p:cTn id="104" dur="1" fill="hold">
                                          <p:stCondLst>
                                            <p:cond delay="0"/>
                                          </p:stCondLst>
                                        </p:cTn>
                                        <p:tgtEl>
                                          <p:spTgt spid="87"/>
                                        </p:tgtEl>
                                        <p:attrNameLst>
                                          <p:attrName>style.visibility</p:attrName>
                                        </p:attrNameLst>
                                      </p:cBhvr>
                                      <p:to>
                                        <p:strVal val="visible"/>
                                      </p:to>
                                    </p:set>
                                    <p:animEffect transition="in" filter="wipe(down)">
                                      <p:cBhvr>
                                        <p:cTn id="105" dur="1000"/>
                                        <p:tgtEl>
                                          <p:spTgt spid="87"/>
                                        </p:tgtEl>
                                      </p:cBhvr>
                                    </p:animEffect>
                                  </p:childTnLst>
                                </p:cTn>
                              </p:par>
                            </p:childTnLst>
                          </p:cTn>
                        </p:par>
                        <p:par>
                          <p:cTn id="106" fill="hold">
                            <p:stCondLst>
                              <p:cond delay="5500"/>
                            </p:stCondLst>
                            <p:childTnLst>
                              <p:par>
                                <p:cTn id="107" presetID="10" presetClass="entr" presetSubtype="0" fill="hold"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6" grpId="0" animBg="1"/>
      <p:bldP spid="88" grpId="0" animBg="1"/>
      <p:bldP spid="89" grpId="0" animBg="1"/>
      <p:bldP spid="90" grpId="0" animBg="1"/>
      <p:bldP spid="91" grpId="0" animBg="1"/>
      <p:bldP spid="95" grpId="0" animBg="1"/>
      <p:bldP spid="96" grpId="0" animBg="1"/>
      <p:bldP spid="97" grpId="0" animBg="1"/>
      <p:bldP spid="98" grpId="0" animBg="1"/>
      <p:bldP spid="99" grpId="0" animBg="1"/>
      <p:bldP spid="100" grpId="0" animBg="1"/>
      <p:bldP spid="104" grpId="0" animBg="1"/>
      <p:bldP spid="10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82329" y="2835543"/>
            <a:ext cx="8271816" cy="1323439"/>
          </a:xfrm>
          <a:prstGeom prst="rect">
            <a:avLst/>
          </a:prstGeom>
        </p:spPr>
        <p:txBody>
          <a:bodyPr wrap="none">
            <a:spAutoFit/>
          </a:bodyPr>
          <a:lstStyle/>
          <a:p>
            <a:r>
              <a:rPr lang="en-US" sz="8000" dirty="0" smtClean="0">
                <a:latin typeface="Segoe UI Black" panose="020B0A02040204020203" pitchFamily="34" charset="0"/>
                <a:ea typeface="Segoe UI Black" panose="020B0A02040204020203" pitchFamily="34" charset="0"/>
                <a:cs typeface="Segoe UI Black" panose="020B0A02040204020203" pitchFamily="34" charset="0"/>
              </a:rPr>
              <a:t>BizTalk Services</a:t>
            </a:r>
            <a:endParaRPr lang="pt-PT" sz="8000" dirty="0"/>
          </a:p>
        </p:txBody>
      </p:sp>
    </p:spTree>
    <p:extLst>
      <p:ext uri="{BB962C8B-B14F-4D97-AF65-F5344CB8AC3E}">
        <p14:creationId xmlns:p14="http://schemas.microsoft.com/office/powerpoint/2010/main" val="307641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93365" y="758596"/>
            <a:ext cx="8504101" cy="2486941"/>
            <a:chOff x="1267669" y="1547874"/>
            <a:chExt cx="9567972" cy="2798060"/>
          </a:xfrm>
        </p:grpSpPr>
        <p:sp>
          <p:nvSpPr>
            <p:cNvPr id="7" name="Rectangle 6"/>
            <p:cNvSpPr/>
            <p:nvPr/>
          </p:nvSpPr>
          <p:spPr bwMode="auto">
            <a:xfrm>
              <a:off x="1267669" y="1547876"/>
              <a:ext cx="2949454" cy="27980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Segoe UI Light" pitchFamily="34" charset="0"/>
                </a:rPr>
                <a:t>VETER</a:t>
              </a:r>
            </a:p>
          </p:txBody>
        </p:sp>
        <p:sp>
          <p:nvSpPr>
            <p:cNvPr id="8" name="Rectangle 7"/>
            <p:cNvSpPr/>
            <p:nvPr/>
          </p:nvSpPr>
          <p:spPr bwMode="auto">
            <a:xfrm>
              <a:off x="4570911" y="1547874"/>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Segoe UI Light" pitchFamily="34" charset="0"/>
                </a:rPr>
                <a:t>Transform</a:t>
              </a:r>
            </a:p>
          </p:txBody>
        </p:sp>
        <p:sp>
          <p:nvSpPr>
            <p:cNvPr id="9" name="Rectangle 8"/>
            <p:cNvSpPr/>
            <p:nvPr/>
          </p:nvSpPr>
          <p:spPr bwMode="auto">
            <a:xfrm>
              <a:off x="7886186" y="1547876"/>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Segoe UI Light" pitchFamily="34" charset="0"/>
                </a:rPr>
                <a:t>Connect LOB</a:t>
              </a:r>
            </a:p>
          </p:txBody>
        </p:sp>
        <p:sp>
          <p:nvSpPr>
            <p:cNvPr id="10" name="Rectangle 9"/>
            <p:cNvSpPr/>
            <p:nvPr/>
          </p:nvSpPr>
          <p:spPr bwMode="auto">
            <a:xfrm>
              <a:off x="2038894" y="1941064"/>
              <a:ext cx="1436915" cy="1702022"/>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1" name="Rectangle 10"/>
            <p:cNvSpPr/>
            <p:nvPr/>
          </p:nvSpPr>
          <p:spPr bwMode="auto">
            <a:xfrm>
              <a:off x="2169887" y="2093464"/>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2" name="Rectangle 11"/>
            <p:cNvSpPr/>
            <p:nvPr/>
          </p:nvSpPr>
          <p:spPr bwMode="auto">
            <a:xfrm>
              <a:off x="2177147" y="2449060"/>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3" name="Rectangle 12"/>
            <p:cNvSpPr/>
            <p:nvPr/>
          </p:nvSpPr>
          <p:spPr bwMode="auto">
            <a:xfrm>
              <a:off x="2177147" y="2826424"/>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4" name="Rectangle 13"/>
            <p:cNvSpPr/>
            <p:nvPr/>
          </p:nvSpPr>
          <p:spPr bwMode="auto">
            <a:xfrm>
              <a:off x="2177147" y="3232816"/>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5" name="Rectangle 14"/>
            <p:cNvSpPr/>
            <p:nvPr/>
          </p:nvSpPr>
          <p:spPr bwMode="auto">
            <a:xfrm>
              <a:off x="5188863" y="2436229"/>
              <a:ext cx="1603824" cy="847604"/>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16" name="Straight Connector 15"/>
            <p:cNvCxnSpPr/>
            <p:nvPr/>
          </p:nvCxnSpPr>
          <p:spPr>
            <a:xfrm flipH="1">
              <a:off x="4833257" y="2365829"/>
              <a:ext cx="2380343" cy="1003169"/>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833258" y="2365830"/>
              <a:ext cx="2380342" cy="1003168"/>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4" descr="\\MAGNUM\Projects\Microsoft\Cloud Power FY12\Design\ICONS_PNG\Connect_to_Cloud_Services.png"/>
            <p:cNvPicPr>
              <a:picLocks noChangeAspect="1" noChangeArrowheads="1"/>
            </p:cNvPicPr>
            <p:nvPr/>
          </p:nvPicPr>
          <p:blipFill>
            <a:blip r:embed="rId3" cstate="print">
              <a:lum bright="100000"/>
            </a:blip>
            <a:srcRect/>
            <a:stretch>
              <a:fillRect/>
            </a:stretch>
          </p:blipFill>
          <p:spPr bwMode="auto">
            <a:xfrm>
              <a:off x="8461027" y="1941064"/>
              <a:ext cx="1828800" cy="1828800"/>
            </a:xfrm>
            <a:prstGeom prst="rect">
              <a:avLst/>
            </a:prstGeom>
            <a:noFill/>
          </p:spPr>
        </p:pic>
        <p:sp>
          <p:nvSpPr>
            <p:cNvPr id="19" name="Down Arrow 18"/>
            <p:cNvSpPr/>
            <p:nvPr/>
          </p:nvSpPr>
          <p:spPr bwMode="auto">
            <a:xfrm>
              <a:off x="2554514" y="2093464"/>
              <a:ext cx="362857" cy="141171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grpSp>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a:solidFill>
                  <a:srgbClr val="0072C6"/>
                </a:solidFill>
              </a:rPr>
              <a:t>EAI Capabilities</a:t>
            </a: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a:solidFill>
                  <a:prstClr val="white"/>
                </a:solidFill>
              </a:rPr>
              <a:t>Enterprise Application Integration (EAI) </a:t>
            </a:r>
            <a:r>
              <a:rPr lang="en-US" sz="2448" dirty="0">
                <a:solidFill>
                  <a:prstClr val="white"/>
                </a:solidFill>
              </a:rPr>
              <a:t>which provide rich message processing capabilities and the ability to connect private cloud assets to the public cloud.</a:t>
            </a:r>
          </a:p>
        </p:txBody>
      </p:sp>
    </p:spTree>
    <p:extLst>
      <p:ext uri="{BB962C8B-B14F-4D97-AF65-F5344CB8AC3E}">
        <p14:creationId xmlns:p14="http://schemas.microsoft.com/office/powerpoint/2010/main" val="1211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bwMode="auto">
          <a:xfrm>
            <a:off x="6007267" y="3910163"/>
            <a:ext cx="5675832" cy="744218"/>
          </a:xfrm>
          <a:prstGeom prst="rect">
            <a:avLst/>
          </a:prstGeom>
          <a:solidFill>
            <a:srgbClr val="ED5326">
              <a:alpha val="6078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238248" tIns="62171" rIns="124342" bIns="62171" numCol="1" rtlCol="0" anchor="b" anchorCtr="0" compatLnSpc="1">
            <a:prstTxWarp prst="textNoShape">
              <a:avLst/>
            </a:prstTxWarp>
          </a:bodyPr>
          <a:lstStyle/>
          <a:p>
            <a:pPr defTabSz="1243083"/>
            <a:r>
              <a:rPr lang="en-US" sz="1428" dirty="0">
                <a:solidFill>
                  <a:srgbClr val="FFFFFF"/>
                </a:solidFill>
                <a:latin typeface="Segoe UI Light" pitchFamily="34" charset="0"/>
                <a:ea typeface="Segoe UI" pitchFamily="34" charset="0"/>
                <a:cs typeface="Segoe UI" pitchFamily="34" charset="0"/>
              </a:rPr>
              <a:t>Behind </a:t>
            </a:r>
            <a:br>
              <a:rPr lang="en-US" sz="1428" dirty="0">
                <a:solidFill>
                  <a:srgbClr val="FFFFFF"/>
                </a:solidFill>
                <a:latin typeface="Segoe UI Light" pitchFamily="34" charset="0"/>
                <a:ea typeface="Segoe UI" pitchFamily="34" charset="0"/>
                <a:cs typeface="Segoe UI" pitchFamily="34" charset="0"/>
              </a:rPr>
            </a:br>
            <a:r>
              <a:rPr lang="en-US" sz="2176" dirty="0" err="1">
                <a:solidFill>
                  <a:srgbClr val="FFFFFF"/>
                </a:solidFill>
                <a:latin typeface="Segoe UI Light" pitchFamily="34" charset="0"/>
                <a:ea typeface="Segoe UI" pitchFamily="34" charset="0"/>
                <a:cs typeface="Segoe UI" pitchFamily="34" charset="0"/>
              </a:rPr>
              <a:t>Constoso’s</a:t>
            </a:r>
            <a:r>
              <a:rPr lang="en-US" sz="2176" dirty="0">
                <a:solidFill>
                  <a:srgbClr val="FFFFFF"/>
                </a:solidFill>
                <a:latin typeface="Segoe UI Light" pitchFamily="34" charset="0"/>
                <a:ea typeface="Segoe UI" pitchFamily="34" charset="0"/>
                <a:cs typeface="Segoe UI" pitchFamily="34" charset="0"/>
              </a:rPr>
              <a:t> </a:t>
            </a:r>
            <a:r>
              <a:rPr lang="en-US" sz="1428" dirty="0">
                <a:solidFill>
                  <a:srgbClr val="FFFFFF"/>
                </a:solidFill>
                <a:latin typeface="Segoe UI Light" pitchFamily="34" charset="0"/>
                <a:ea typeface="Segoe UI" pitchFamily="34" charset="0"/>
                <a:cs typeface="Segoe UI" pitchFamily="34" charset="0"/>
              </a:rPr>
              <a:t>Firewall</a:t>
            </a:r>
          </a:p>
        </p:txBody>
      </p:sp>
      <p:sp>
        <p:nvSpPr>
          <p:cNvPr id="118" name="Rectangle 117"/>
          <p:cNvSpPr/>
          <p:nvPr/>
        </p:nvSpPr>
        <p:spPr>
          <a:xfrm>
            <a:off x="6007267" y="4645550"/>
            <a:ext cx="5675832" cy="1856767"/>
          </a:xfrm>
          <a:prstGeom prst="rect">
            <a:avLst/>
          </a:prstGeom>
          <a:solidFill>
            <a:srgbClr val="ED5326">
              <a:alpha val="6078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238248" tIns="62171" rIns="124342" bIns="62171" numCol="1" rtlCol="0" anchor="b" anchorCtr="0" compatLnSpc="1">
            <a:prstTxWarp prst="textNoShape">
              <a:avLst/>
            </a:prstTxWarp>
          </a:bodyPr>
          <a:lstStyle/>
          <a:p>
            <a:pPr defTabSz="1243083"/>
            <a:endParaRPr lang="en-US" sz="1428">
              <a:solidFill>
                <a:srgbClr val="FFFFFF"/>
              </a:solidFill>
              <a:latin typeface="Segoe UI Light" pitchFamily="34" charset="0"/>
              <a:ea typeface="Segoe UI" pitchFamily="34" charset="0"/>
              <a:cs typeface="Segoe UI" pitchFamily="34" charset="0"/>
            </a:endParaRPr>
          </a:p>
          <a:p>
            <a:pPr defTabSz="1243083"/>
            <a:endParaRPr lang="en-US" sz="1428">
              <a:solidFill>
                <a:srgbClr val="FFFFFF"/>
              </a:solidFill>
              <a:latin typeface="Segoe UI Light" pitchFamily="34" charset="0"/>
              <a:ea typeface="Segoe UI" pitchFamily="34" charset="0"/>
              <a:cs typeface="Segoe UI" pitchFamily="34" charset="0"/>
            </a:endParaRPr>
          </a:p>
          <a:p>
            <a:pPr defTabSz="1243083"/>
            <a:endParaRPr lang="en-US" sz="1428">
              <a:solidFill>
                <a:srgbClr val="FFFFFF"/>
              </a:solidFill>
              <a:latin typeface="Segoe UI Light" pitchFamily="34" charset="0"/>
              <a:ea typeface="Segoe UI" pitchFamily="34" charset="0"/>
              <a:cs typeface="Segoe UI" pitchFamily="34" charset="0"/>
            </a:endParaRPr>
          </a:p>
          <a:p>
            <a:pPr defTabSz="1243083"/>
            <a:endParaRPr lang="en-US" sz="1428" dirty="0">
              <a:solidFill>
                <a:srgbClr val="FFFFFF"/>
              </a:solidFill>
              <a:latin typeface="Segoe UI Light" pitchFamily="34" charset="0"/>
              <a:ea typeface="Segoe UI" pitchFamily="34" charset="0"/>
              <a:cs typeface="Segoe UI" pitchFamily="34" charset="0"/>
            </a:endParaRPr>
          </a:p>
        </p:txBody>
      </p:sp>
      <p:sp>
        <p:nvSpPr>
          <p:cNvPr id="122" name="Rectangle 121"/>
          <p:cNvSpPr/>
          <p:nvPr/>
        </p:nvSpPr>
        <p:spPr>
          <a:xfrm>
            <a:off x="8845181" y="4654380"/>
            <a:ext cx="2690684" cy="1847935"/>
          </a:xfrm>
          <a:prstGeom prst="rect">
            <a:avLst/>
          </a:prstGeom>
          <a:solidFill>
            <a:srgbClr val="ED5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4" dirty="0">
                <a:solidFill>
                  <a:srgbClr val="FFFFFF"/>
                </a:solidFill>
              </a:rPr>
              <a:t>Line of Business System</a:t>
            </a:r>
          </a:p>
        </p:txBody>
      </p:sp>
      <p:sp>
        <p:nvSpPr>
          <p:cNvPr id="120" name="Rectangle 119"/>
          <p:cNvSpPr/>
          <p:nvPr/>
        </p:nvSpPr>
        <p:spPr>
          <a:xfrm>
            <a:off x="6114615" y="4645551"/>
            <a:ext cx="1985397" cy="18567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32" dirty="0">
                <a:solidFill>
                  <a:srgbClr val="FFFFFF"/>
                </a:solidFill>
              </a:rPr>
              <a:t>Service Bus Connect</a:t>
            </a:r>
          </a:p>
        </p:txBody>
      </p:sp>
      <p:sp>
        <p:nvSpPr>
          <p:cNvPr id="4" name="Title 3"/>
          <p:cNvSpPr>
            <a:spLocks noGrp="1"/>
          </p:cNvSpPr>
          <p:nvPr>
            <p:ph type="title"/>
          </p:nvPr>
        </p:nvSpPr>
        <p:spPr>
          <a:xfrm>
            <a:off x="274640" y="294236"/>
            <a:ext cx="8157789" cy="1186802"/>
          </a:xfrm>
        </p:spPr>
        <p:txBody>
          <a:bodyPr anchor="ctr"/>
          <a:lstStyle/>
          <a:p>
            <a:r>
              <a:rPr lang="en-US" dirty="0"/>
              <a:t>EAI – Incident Management Scenario</a:t>
            </a:r>
            <a:endParaRPr lang="pt-PT" dirty="0"/>
          </a:p>
        </p:txBody>
      </p:sp>
      <p:sp>
        <p:nvSpPr>
          <p:cNvPr id="62" name="Rectangle 61"/>
          <p:cNvSpPr/>
          <p:nvPr/>
        </p:nvSpPr>
        <p:spPr bwMode="auto">
          <a:xfrm>
            <a:off x="263557" y="4400386"/>
            <a:ext cx="881917" cy="2482595"/>
          </a:xfrm>
          <a:prstGeom prst="rect">
            <a:avLst/>
          </a:prstGeom>
          <a:solidFill>
            <a:srgbClr val="03B1F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b" anchorCtr="0" compatLnSpc="1">
            <a:prstTxWarp prst="textNoShape">
              <a:avLst/>
            </a:prstTxWarp>
          </a:bodyPr>
          <a:lstStyle/>
          <a:p>
            <a:pPr defTabSz="1243083"/>
            <a:r>
              <a:rPr lang="en-US" sz="1360" b="1" dirty="0">
                <a:solidFill>
                  <a:srgbClr val="FFFFFF"/>
                </a:solidFill>
                <a:latin typeface="Segoe UI Light" pitchFamily="34" charset="0"/>
                <a:ea typeface="Segoe UI" pitchFamily="34" charset="0"/>
                <a:cs typeface="Segoe UI" pitchFamily="34" charset="0"/>
              </a:rPr>
              <a:t>Partners</a:t>
            </a:r>
          </a:p>
        </p:txBody>
      </p:sp>
      <p:sp>
        <p:nvSpPr>
          <p:cNvPr id="63" name="Rectangle 62"/>
          <p:cNvSpPr/>
          <p:nvPr/>
        </p:nvSpPr>
        <p:spPr bwMode="auto">
          <a:xfrm>
            <a:off x="1299917" y="4395314"/>
            <a:ext cx="2265723" cy="2487667"/>
          </a:xfrm>
          <a:prstGeom prst="rect">
            <a:avLst/>
          </a:prstGeom>
          <a:solidFill>
            <a:srgbClr val="00B05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b" anchorCtr="0" compatLnSpc="1">
            <a:prstTxWarp prst="textNoShape">
              <a:avLst/>
            </a:prstTxWarp>
          </a:bodyPr>
          <a:lstStyle/>
          <a:p>
            <a:pPr defTabSz="1243083"/>
            <a:r>
              <a:rPr lang="en-US" sz="1360" dirty="0">
                <a:solidFill>
                  <a:srgbClr val="FFFFFF"/>
                </a:solidFill>
                <a:latin typeface="Segoe UI Light" pitchFamily="34" charset="0"/>
                <a:ea typeface="Segoe UI" pitchFamily="34" charset="0"/>
                <a:cs typeface="Segoe UI" pitchFamily="34" charset="0"/>
              </a:rPr>
              <a:t>FTP Shares could be on-premise or in Cloud</a:t>
            </a:r>
          </a:p>
        </p:txBody>
      </p:sp>
      <p:pic>
        <p:nvPicPr>
          <p:cNvPr id="64" name="Picture 2" descr="C:\Users\chrisw\Desktop\Cloud Services 3.png"/>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005352" y="-216525"/>
            <a:ext cx="6308478" cy="434979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5826" y="3001338"/>
            <a:ext cx="879647" cy="879647"/>
          </a:xfrm>
          <a:prstGeom prst="rect">
            <a:avLst/>
          </a:prstGeom>
          <a:noFill/>
          <a:ln>
            <a:noFill/>
          </a:ln>
        </p:spPr>
      </p:pic>
      <p:pic>
        <p:nvPicPr>
          <p:cNvPr id="66" name="Picture 2" descr="\\MAGNUM\Projects\Microsoft\Cloud Power FY12\Design\ICONS_PNG\Next_Gen_Application.png"/>
          <p:cNvPicPr>
            <a:picLocks noChangeAspect="1" noChangeArrowheads="1"/>
          </p:cNvPicPr>
          <p:nvPr/>
        </p:nvPicPr>
        <p:blipFill rotWithShape="1">
          <a:blip r:embed="rId7" cstate="print">
            <a:duotone>
              <a:prstClr val="black"/>
              <a:schemeClr val="accent6">
                <a:tint val="45000"/>
                <a:satMod val="400000"/>
              </a:schemeClr>
            </a:duotone>
          </a:blip>
          <a:srcRect l="19757" t="33364" r="40122" b="34687"/>
          <a:stretch/>
        </p:blipFill>
        <p:spPr bwMode="auto">
          <a:xfrm>
            <a:off x="2578608" y="2642449"/>
            <a:ext cx="1230453" cy="979829"/>
          </a:xfrm>
          <a:prstGeom prst="rect">
            <a:avLst/>
          </a:prstGeom>
          <a:noFill/>
        </p:spPr>
      </p:pic>
      <p:sp>
        <p:nvSpPr>
          <p:cNvPr id="67" name="tower"/>
          <p:cNvSpPr>
            <a:spLocks noEditPoints="1" noChangeArrowheads="1"/>
          </p:cNvSpPr>
          <p:nvPr/>
        </p:nvSpPr>
        <p:spPr bwMode="auto">
          <a:xfrm>
            <a:off x="1864587" y="4501056"/>
            <a:ext cx="510976" cy="834069"/>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w="12700">
            <a:solidFill>
              <a:schemeClr val="bg2">
                <a:lumMod val="50000"/>
              </a:schemeClr>
            </a:solidFill>
            <a:headEnd/>
            <a:tailEnd/>
          </a:ln>
          <a:effectLst/>
        </p:spPr>
        <p:style>
          <a:lnRef idx="2">
            <a:schemeClr val="dk1"/>
          </a:lnRef>
          <a:fillRef idx="1">
            <a:schemeClr val="lt1"/>
          </a:fillRef>
          <a:effectRef idx="0">
            <a:schemeClr val="dk1"/>
          </a:effectRef>
          <a:fontRef idx="minor">
            <a:schemeClr val="dk1"/>
          </a:fontRef>
        </p:style>
        <p:txBody>
          <a:bodyPr vert="horz" wrap="square" lIns="103594" tIns="51796" rIns="103594" bIns="51796" numCol="1" anchor="t" anchorCtr="0" compatLnSpc="1">
            <a:prstTxWarp prst="textNoShape">
              <a:avLst/>
            </a:prstTxWarp>
          </a:bodyPr>
          <a:lstStyle/>
          <a:p>
            <a:pPr defTabSz="1491968"/>
            <a:endParaRPr lang="en-US" sz="1224">
              <a:solidFill>
                <a:srgbClr val="3397D3"/>
              </a:solidFill>
              <a:latin typeface="Segoe UI Light" pitchFamily="34" charset="0"/>
            </a:endParaRPr>
          </a:p>
        </p:txBody>
      </p:sp>
      <p:sp>
        <p:nvSpPr>
          <p:cNvPr id="68" name="tower"/>
          <p:cNvSpPr>
            <a:spLocks noEditPoints="1" noChangeArrowheads="1"/>
          </p:cNvSpPr>
          <p:nvPr/>
        </p:nvSpPr>
        <p:spPr bwMode="auto">
          <a:xfrm>
            <a:off x="2744993" y="5162605"/>
            <a:ext cx="510976" cy="834069"/>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w="12700">
            <a:solidFill>
              <a:schemeClr val="bg2">
                <a:lumMod val="50000"/>
              </a:schemeClr>
            </a:solidFill>
            <a:headEnd/>
            <a:tailEnd/>
          </a:ln>
          <a:effectLst/>
        </p:spPr>
        <p:style>
          <a:lnRef idx="2">
            <a:schemeClr val="dk1"/>
          </a:lnRef>
          <a:fillRef idx="1">
            <a:schemeClr val="lt1"/>
          </a:fillRef>
          <a:effectRef idx="0">
            <a:schemeClr val="dk1"/>
          </a:effectRef>
          <a:fontRef idx="minor">
            <a:schemeClr val="dk1"/>
          </a:fontRef>
        </p:style>
        <p:txBody>
          <a:bodyPr vert="horz" wrap="square" lIns="103594" tIns="51796" rIns="103594" bIns="51796" numCol="1" anchor="t" anchorCtr="0" compatLnSpc="1">
            <a:prstTxWarp prst="textNoShape">
              <a:avLst/>
            </a:prstTxWarp>
          </a:bodyPr>
          <a:lstStyle/>
          <a:p>
            <a:pPr defTabSz="1491968"/>
            <a:endParaRPr lang="en-US" sz="1224">
              <a:solidFill>
                <a:srgbClr val="3397D3"/>
              </a:solidFill>
              <a:latin typeface="Segoe UI Light" pitchFamily="34" charset="0"/>
            </a:endParaRPr>
          </a:p>
        </p:txBody>
      </p:sp>
      <p:pic>
        <p:nvPicPr>
          <p:cNvPr id="74" name="Picture 2" descr="\\MAGNUM\Projects\Microsoft\Cloud Power FY12\Design\ICONS_PNG\Next_Gen_Application.png"/>
          <p:cNvPicPr>
            <a:picLocks noChangeAspect="1" noChangeArrowheads="1"/>
          </p:cNvPicPr>
          <p:nvPr/>
        </p:nvPicPr>
        <p:blipFill rotWithShape="1">
          <a:blip r:embed="rId7" cstate="print">
            <a:biLevel thresh="25000"/>
          </a:blip>
          <a:srcRect l="19757" t="33364" r="40122" b="34687"/>
          <a:stretch/>
        </p:blipFill>
        <p:spPr bwMode="auto">
          <a:xfrm>
            <a:off x="9762526" y="633748"/>
            <a:ext cx="1055907" cy="840836"/>
          </a:xfrm>
          <a:prstGeom prst="rect">
            <a:avLst/>
          </a:prstGeom>
          <a:noFill/>
        </p:spPr>
      </p:pic>
      <p:sp>
        <p:nvSpPr>
          <p:cNvPr id="75" name="Rectangle 74"/>
          <p:cNvSpPr/>
          <p:nvPr/>
        </p:nvSpPr>
        <p:spPr>
          <a:xfrm>
            <a:off x="8432429" y="2752564"/>
            <a:ext cx="1135311" cy="469103"/>
          </a:xfrm>
          <a:prstGeom prst="rect">
            <a:avLst/>
          </a:prstGeom>
        </p:spPr>
        <p:txBody>
          <a:bodyPr wrap="none">
            <a:spAutoFit/>
          </a:bodyPr>
          <a:lstStyle/>
          <a:p>
            <a:pPr defTabSz="1243083"/>
            <a:r>
              <a:rPr lang="en-US" sz="1224" dirty="0">
                <a:solidFill>
                  <a:srgbClr val="FFFFFF"/>
                </a:solidFill>
                <a:latin typeface="Segoe UI Light" pitchFamily="34" charset="0"/>
                <a:ea typeface="Segoe UI" pitchFamily="34" charset="0"/>
                <a:cs typeface="Segoe UI" pitchFamily="34" charset="0"/>
              </a:rPr>
              <a:t>(routing based</a:t>
            </a:r>
            <a:br>
              <a:rPr lang="en-US" sz="1224" dirty="0">
                <a:solidFill>
                  <a:srgbClr val="FFFFFF"/>
                </a:solidFill>
                <a:latin typeface="Segoe UI Light" pitchFamily="34" charset="0"/>
                <a:ea typeface="Segoe UI" pitchFamily="34" charset="0"/>
                <a:cs typeface="Segoe UI" pitchFamily="34" charset="0"/>
              </a:rPr>
            </a:br>
            <a:r>
              <a:rPr lang="en-US" sz="1224" dirty="0">
                <a:solidFill>
                  <a:srgbClr val="FFFFFF"/>
                </a:solidFill>
                <a:latin typeface="Segoe UI Light" pitchFamily="34" charset="0"/>
                <a:ea typeface="Segoe UI" pitchFamily="34" charset="0"/>
                <a:cs typeface="Segoe UI" pitchFamily="34" charset="0"/>
              </a:rPr>
              <a:t>on condition)</a:t>
            </a:r>
          </a:p>
        </p:txBody>
      </p:sp>
      <p:sp>
        <p:nvSpPr>
          <p:cNvPr id="76" name="Rectangle 75"/>
          <p:cNvSpPr/>
          <p:nvPr/>
        </p:nvSpPr>
        <p:spPr>
          <a:xfrm>
            <a:off x="10152249" y="1467249"/>
            <a:ext cx="652679" cy="469103"/>
          </a:xfrm>
          <a:prstGeom prst="rect">
            <a:avLst/>
          </a:prstGeom>
        </p:spPr>
        <p:txBody>
          <a:bodyPr wrap="none">
            <a:spAutoFit/>
          </a:bodyPr>
          <a:lstStyle/>
          <a:p>
            <a:pPr defTabSz="1243083"/>
            <a:r>
              <a:rPr lang="en-US" sz="1224" dirty="0">
                <a:solidFill>
                  <a:srgbClr val="FFFFFF"/>
                </a:solidFill>
                <a:latin typeface="Segoe UI Light" pitchFamily="34" charset="0"/>
                <a:ea typeface="Segoe UI" pitchFamily="34" charset="0"/>
                <a:cs typeface="Segoe UI" pitchFamily="34" charset="0"/>
              </a:rPr>
              <a:t>Web</a:t>
            </a:r>
          </a:p>
          <a:p>
            <a:pPr defTabSz="1243083"/>
            <a:r>
              <a:rPr lang="en-US" sz="1224" dirty="0">
                <a:solidFill>
                  <a:srgbClr val="FFFFFF"/>
                </a:solidFill>
                <a:latin typeface="Segoe UI Light" pitchFamily="34" charset="0"/>
                <a:ea typeface="Segoe UI" pitchFamily="34" charset="0"/>
                <a:cs typeface="Segoe UI" pitchFamily="34" charset="0"/>
              </a:rPr>
              <a:t>Service</a:t>
            </a:r>
          </a:p>
        </p:txBody>
      </p:sp>
      <p:cxnSp>
        <p:nvCxnSpPr>
          <p:cNvPr id="77" name="Straight Arrow Connector 76"/>
          <p:cNvCxnSpPr/>
          <p:nvPr/>
        </p:nvCxnSpPr>
        <p:spPr>
          <a:xfrm flipV="1">
            <a:off x="8000457" y="1321188"/>
            <a:ext cx="1702089" cy="18357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7124194" y="3493238"/>
            <a:ext cx="0" cy="17509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rot="10800000">
            <a:off x="5452452" y="2666712"/>
            <a:ext cx="2979978" cy="826525"/>
            <a:chOff x="5686425" y="3435882"/>
            <a:chExt cx="2191359" cy="607794"/>
          </a:xfrm>
          <a:solidFill>
            <a:schemeClr val="tx2"/>
          </a:solidFill>
        </p:grpSpPr>
        <p:sp>
          <p:nvSpPr>
            <p:cNvPr id="80" name="Flowchart: Stored Data 79"/>
            <p:cNvSpPr/>
            <p:nvPr/>
          </p:nvSpPr>
          <p:spPr bwMode="auto">
            <a:xfrm>
              <a:off x="5686425" y="3435882"/>
              <a:ext cx="1924050" cy="607794"/>
            </a:xfrm>
            <a:prstGeom prst="flowChartOnlineStorage">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defTabSz="1243083"/>
              <a:endParaRPr lang="en-US" sz="1224" dirty="0">
                <a:solidFill>
                  <a:srgbClr val="3397D3"/>
                </a:solidFill>
                <a:latin typeface="Segoe UI Light" pitchFamily="34" charset="0"/>
                <a:ea typeface="Segoe UI" pitchFamily="34" charset="0"/>
                <a:cs typeface="Segoe UI" pitchFamily="34" charset="0"/>
              </a:endParaRPr>
            </a:p>
          </p:txBody>
        </p:sp>
        <p:sp>
          <p:nvSpPr>
            <p:cNvPr id="81" name="Oval 80"/>
            <p:cNvSpPr/>
            <p:nvPr/>
          </p:nvSpPr>
          <p:spPr bwMode="auto">
            <a:xfrm>
              <a:off x="7310140" y="3455478"/>
              <a:ext cx="567644" cy="566828"/>
            </a:xfrm>
            <a:prstGeom prst="ellipse">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1224" dirty="0">
                <a:solidFill>
                  <a:srgbClr val="3397D3"/>
                </a:solidFill>
                <a:latin typeface="Segoe UI Light" pitchFamily="34" charset="0"/>
                <a:ea typeface="Segoe UI" pitchFamily="34" charset="0"/>
                <a:cs typeface="Segoe UI" pitchFamily="34" charset="0"/>
              </a:endParaRPr>
            </a:p>
          </p:txBody>
        </p:sp>
      </p:grpSp>
      <p:sp>
        <p:nvSpPr>
          <p:cNvPr id="82" name="Rectangle 81"/>
          <p:cNvSpPr/>
          <p:nvPr/>
        </p:nvSpPr>
        <p:spPr>
          <a:xfrm>
            <a:off x="6299522" y="2789438"/>
            <a:ext cx="1393330" cy="427168"/>
          </a:xfrm>
          <a:prstGeom prst="rect">
            <a:avLst/>
          </a:prstGeom>
        </p:spPr>
        <p:txBody>
          <a:bodyPr wrap="none">
            <a:spAutoFit/>
          </a:bodyPr>
          <a:lstStyle/>
          <a:p>
            <a:pPr defTabSz="1243083"/>
            <a:r>
              <a:rPr lang="en-US" sz="2176" dirty="0">
                <a:solidFill>
                  <a:srgbClr val="FFFFFF"/>
                </a:solidFill>
                <a:latin typeface="Segoe UI Light" pitchFamily="34" charset="0"/>
                <a:ea typeface="Segoe UI" pitchFamily="34" charset="0"/>
                <a:cs typeface="Segoe UI" pitchFamily="34" charset="0"/>
              </a:rPr>
              <a:t>EAI Bridge</a:t>
            </a:r>
          </a:p>
        </p:txBody>
      </p:sp>
      <p:grpSp>
        <p:nvGrpSpPr>
          <p:cNvPr id="84" name="Group 83"/>
          <p:cNvGrpSpPr/>
          <p:nvPr/>
        </p:nvGrpSpPr>
        <p:grpSpPr>
          <a:xfrm>
            <a:off x="10787742" y="3975195"/>
            <a:ext cx="751427" cy="618613"/>
            <a:chOff x="6256624" y="2584066"/>
            <a:chExt cx="475410" cy="391381"/>
          </a:xfrm>
          <a:solidFill>
            <a:srgbClr val="ED5326"/>
          </a:solidFill>
        </p:grpSpPr>
        <p:sp>
          <p:nvSpPr>
            <p:cNvPr id="85" name="Freeform 106"/>
            <p:cNvSpPr>
              <a:spLocks/>
            </p:cNvSpPr>
            <p:nvPr/>
          </p:nvSpPr>
          <p:spPr bwMode="black">
            <a:xfrm>
              <a:off x="6261132" y="2785399"/>
              <a:ext cx="145015" cy="86031"/>
            </a:xfrm>
            <a:custGeom>
              <a:avLst/>
              <a:gdLst>
                <a:gd name="T0" fmla="*/ 77 w 77"/>
                <a:gd name="T1" fmla="*/ 33 h 46"/>
                <a:gd name="T2" fmla="*/ 77 w 77"/>
                <a:gd name="T3" fmla="*/ 12 h 46"/>
                <a:gd name="T4" fmla="*/ 65 w 77"/>
                <a:gd name="T5" fmla="*/ 0 h 46"/>
                <a:gd name="T6" fmla="*/ 13 w 77"/>
                <a:gd name="T7" fmla="*/ 0 h 46"/>
                <a:gd name="T8" fmla="*/ 0 w 77"/>
                <a:gd name="T9" fmla="*/ 12 h 46"/>
                <a:gd name="T10" fmla="*/ 0 w 77"/>
                <a:gd name="T11" fmla="*/ 33 h 46"/>
                <a:gd name="T12" fmla="*/ 13 w 77"/>
                <a:gd name="T13" fmla="*/ 46 h 46"/>
                <a:gd name="T14" fmla="*/ 65 w 77"/>
                <a:gd name="T15" fmla="*/ 46 h 46"/>
                <a:gd name="T16" fmla="*/ 77 w 77"/>
                <a:gd name="T1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77" y="33"/>
                  </a:moveTo>
                  <a:cubicBezTo>
                    <a:pt x="77" y="12"/>
                    <a:pt x="77" y="12"/>
                    <a:pt x="77" y="12"/>
                  </a:cubicBezTo>
                  <a:cubicBezTo>
                    <a:pt x="77" y="5"/>
                    <a:pt x="72" y="0"/>
                    <a:pt x="65" y="0"/>
                  </a:cubicBezTo>
                  <a:cubicBezTo>
                    <a:pt x="13" y="0"/>
                    <a:pt x="13" y="0"/>
                    <a:pt x="13" y="0"/>
                  </a:cubicBezTo>
                  <a:cubicBezTo>
                    <a:pt x="6" y="0"/>
                    <a:pt x="0" y="5"/>
                    <a:pt x="0" y="12"/>
                  </a:cubicBezTo>
                  <a:cubicBezTo>
                    <a:pt x="0" y="33"/>
                    <a:pt x="0" y="33"/>
                    <a:pt x="0" y="33"/>
                  </a:cubicBezTo>
                  <a:cubicBezTo>
                    <a:pt x="0" y="40"/>
                    <a:pt x="6" y="46"/>
                    <a:pt x="13" y="46"/>
                  </a:cubicBezTo>
                  <a:cubicBezTo>
                    <a:pt x="65" y="46"/>
                    <a:pt x="65" y="46"/>
                    <a:pt x="65" y="46"/>
                  </a:cubicBezTo>
                  <a:cubicBezTo>
                    <a:pt x="72" y="46"/>
                    <a:pt x="77" y="40"/>
                    <a:pt x="77" y="33"/>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6" name="Freeform 107"/>
            <p:cNvSpPr>
              <a:spLocks/>
            </p:cNvSpPr>
            <p:nvPr/>
          </p:nvSpPr>
          <p:spPr bwMode="black">
            <a:xfrm>
              <a:off x="6421286" y="2785399"/>
              <a:ext cx="147406" cy="86031"/>
            </a:xfrm>
            <a:custGeom>
              <a:avLst/>
              <a:gdLst>
                <a:gd name="T0" fmla="*/ 0 w 78"/>
                <a:gd name="T1" fmla="*/ 12 h 46"/>
                <a:gd name="T2" fmla="*/ 0 w 78"/>
                <a:gd name="T3" fmla="*/ 33 h 46"/>
                <a:gd name="T4" fmla="*/ 13 w 78"/>
                <a:gd name="T5" fmla="*/ 46 h 46"/>
                <a:gd name="T6" fmla="*/ 65 w 78"/>
                <a:gd name="T7" fmla="*/ 46 h 46"/>
                <a:gd name="T8" fmla="*/ 78 w 78"/>
                <a:gd name="T9" fmla="*/ 33 h 46"/>
                <a:gd name="T10" fmla="*/ 78 w 78"/>
                <a:gd name="T11" fmla="*/ 12 h 46"/>
                <a:gd name="T12" fmla="*/ 65 w 78"/>
                <a:gd name="T13" fmla="*/ 0 h 46"/>
                <a:gd name="T14" fmla="*/ 13 w 78"/>
                <a:gd name="T15" fmla="*/ 0 h 46"/>
                <a:gd name="T16" fmla="*/ 0 w 78"/>
                <a:gd name="T1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0" y="12"/>
                  </a:moveTo>
                  <a:cubicBezTo>
                    <a:pt x="0" y="33"/>
                    <a:pt x="0" y="33"/>
                    <a:pt x="0" y="33"/>
                  </a:cubicBezTo>
                  <a:cubicBezTo>
                    <a:pt x="0" y="40"/>
                    <a:pt x="6" y="46"/>
                    <a:pt x="13" y="46"/>
                  </a:cubicBezTo>
                  <a:cubicBezTo>
                    <a:pt x="65" y="46"/>
                    <a:pt x="65" y="46"/>
                    <a:pt x="65" y="46"/>
                  </a:cubicBez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7" name="Freeform 108"/>
            <p:cNvSpPr>
              <a:spLocks/>
            </p:cNvSpPr>
            <p:nvPr/>
          </p:nvSpPr>
          <p:spPr bwMode="black">
            <a:xfrm>
              <a:off x="6585425" y="2785399"/>
              <a:ext cx="146609" cy="86031"/>
            </a:xfrm>
            <a:custGeom>
              <a:avLst/>
              <a:gdLst>
                <a:gd name="T0" fmla="*/ 65 w 78"/>
                <a:gd name="T1" fmla="*/ 46 h 46"/>
                <a:gd name="T2" fmla="*/ 78 w 78"/>
                <a:gd name="T3" fmla="*/ 33 h 46"/>
                <a:gd name="T4" fmla="*/ 78 w 78"/>
                <a:gd name="T5" fmla="*/ 12 h 46"/>
                <a:gd name="T6" fmla="*/ 65 w 78"/>
                <a:gd name="T7" fmla="*/ 0 h 46"/>
                <a:gd name="T8" fmla="*/ 13 w 78"/>
                <a:gd name="T9" fmla="*/ 0 h 46"/>
                <a:gd name="T10" fmla="*/ 0 w 78"/>
                <a:gd name="T11" fmla="*/ 12 h 46"/>
                <a:gd name="T12" fmla="*/ 0 w 78"/>
                <a:gd name="T13" fmla="*/ 33 h 46"/>
                <a:gd name="T14" fmla="*/ 13 w 78"/>
                <a:gd name="T15" fmla="*/ 46 h 46"/>
                <a:gd name="T16" fmla="*/ 65 w 7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46"/>
                  </a:move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ubicBezTo>
                    <a:pt x="0" y="33"/>
                    <a:pt x="0" y="33"/>
                    <a:pt x="0" y="33"/>
                  </a:cubicBezTo>
                  <a:cubicBezTo>
                    <a:pt x="0" y="40"/>
                    <a:pt x="6" y="46"/>
                    <a:pt x="13" y="46"/>
                  </a:cubicBezTo>
                  <a:lnTo>
                    <a:pt x="65" y="46"/>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8" name="Freeform 109"/>
            <p:cNvSpPr>
              <a:spLocks/>
            </p:cNvSpPr>
            <p:nvPr/>
          </p:nvSpPr>
          <p:spPr bwMode="black">
            <a:xfrm>
              <a:off x="6340810" y="2884971"/>
              <a:ext cx="146609" cy="86828"/>
            </a:xfrm>
            <a:custGeom>
              <a:avLst/>
              <a:gdLst>
                <a:gd name="T0" fmla="*/ 65 w 78"/>
                <a:gd name="T1" fmla="*/ 0 h 46"/>
                <a:gd name="T2" fmla="*/ 13 w 78"/>
                <a:gd name="T3" fmla="*/ 0 h 46"/>
                <a:gd name="T4" fmla="*/ 0 w 78"/>
                <a:gd name="T5" fmla="*/ 13 h 46"/>
                <a:gd name="T6" fmla="*/ 0 w 78"/>
                <a:gd name="T7" fmla="*/ 34 h 46"/>
                <a:gd name="T8" fmla="*/ 13 w 78"/>
                <a:gd name="T9" fmla="*/ 46 h 46"/>
                <a:gd name="T10" fmla="*/ 65 w 78"/>
                <a:gd name="T11" fmla="*/ 46 h 46"/>
                <a:gd name="T12" fmla="*/ 78 w 78"/>
                <a:gd name="T13" fmla="*/ 34 h 46"/>
                <a:gd name="T14" fmla="*/ 78 w 78"/>
                <a:gd name="T15" fmla="*/ 13 h 46"/>
                <a:gd name="T16" fmla="*/ 65 w 7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0"/>
                  </a:moveTo>
                  <a:cubicBezTo>
                    <a:pt x="13" y="0"/>
                    <a:pt x="13" y="0"/>
                    <a:pt x="13" y="0"/>
                  </a:cubicBezTo>
                  <a:cubicBezTo>
                    <a:pt x="6" y="0"/>
                    <a:pt x="0" y="5"/>
                    <a:pt x="0" y="13"/>
                  </a:cubicBezTo>
                  <a:cubicBezTo>
                    <a:pt x="0" y="34"/>
                    <a:pt x="0" y="34"/>
                    <a:pt x="0" y="34"/>
                  </a:cubicBezTo>
                  <a:cubicBezTo>
                    <a:pt x="0" y="41"/>
                    <a:pt x="6" y="46"/>
                    <a:pt x="13" y="46"/>
                  </a:cubicBezTo>
                  <a:cubicBezTo>
                    <a:pt x="65" y="46"/>
                    <a:pt x="65" y="46"/>
                    <a:pt x="65" y="46"/>
                  </a:cubicBezTo>
                  <a:cubicBezTo>
                    <a:pt x="72" y="46"/>
                    <a:pt x="78" y="41"/>
                    <a:pt x="78" y="34"/>
                  </a:cubicBezTo>
                  <a:cubicBezTo>
                    <a:pt x="78" y="13"/>
                    <a:pt x="78" y="13"/>
                    <a:pt x="78" y="13"/>
                  </a:cubicBezTo>
                  <a:cubicBezTo>
                    <a:pt x="78" y="5"/>
                    <a:pt x="72" y="0"/>
                    <a:pt x="65"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9" name="Freeform 110"/>
            <p:cNvSpPr>
              <a:spLocks/>
            </p:cNvSpPr>
            <p:nvPr/>
          </p:nvSpPr>
          <p:spPr bwMode="black">
            <a:xfrm>
              <a:off x="6502558" y="2884971"/>
              <a:ext cx="145015" cy="86828"/>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0" name="Freeform 106"/>
            <p:cNvSpPr>
              <a:spLocks/>
            </p:cNvSpPr>
            <p:nvPr/>
          </p:nvSpPr>
          <p:spPr bwMode="black">
            <a:xfrm>
              <a:off x="6585425" y="2584066"/>
              <a:ext cx="145015" cy="86031"/>
            </a:xfrm>
            <a:custGeom>
              <a:avLst/>
              <a:gdLst>
                <a:gd name="T0" fmla="*/ 77 w 77"/>
                <a:gd name="T1" fmla="*/ 33 h 46"/>
                <a:gd name="T2" fmla="*/ 77 w 77"/>
                <a:gd name="T3" fmla="*/ 12 h 46"/>
                <a:gd name="T4" fmla="*/ 65 w 77"/>
                <a:gd name="T5" fmla="*/ 0 h 46"/>
                <a:gd name="T6" fmla="*/ 13 w 77"/>
                <a:gd name="T7" fmla="*/ 0 h 46"/>
                <a:gd name="T8" fmla="*/ 0 w 77"/>
                <a:gd name="T9" fmla="*/ 12 h 46"/>
                <a:gd name="T10" fmla="*/ 0 w 77"/>
                <a:gd name="T11" fmla="*/ 33 h 46"/>
                <a:gd name="T12" fmla="*/ 13 w 77"/>
                <a:gd name="T13" fmla="*/ 46 h 46"/>
                <a:gd name="T14" fmla="*/ 65 w 77"/>
                <a:gd name="T15" fmla="*/ 46 h 46"/>
                <a:gd name="T16" fmla="*/ 77 w 77"/>
                <a:gd name="T1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77" y="33"/>
                  </a:moveTo>
                  <a:cubicBezTo>
                    <a:pt x="77" y="12"/>
                    <a:pt x="77" y="12"/>
                    <a:pt x="77" y="12"/>
                  </a:cubicBezTo>
                  <a:cubicBezTo>
                    <a:pt x="77" y="5"/>
                    <a:pt x="72" y="0"/>
                    <a:pt x="65" y="0"/>
                  </a:cubicBezTo>
                  <a:cubicBezTo>
                    <a:pt x="13" y="0"/>
                    <a:pt x="13" y="0"/>
                    <a:pt x="13" y="0"/>
                  </a:cubicBezTo>
                  <a:cubicBezTo>
                    <a:pt x="6" y="0"/>
                    <a:pt x="0" y="5"/>
                    <a:pt x="0" y="12"/>
                  </a:cubicBezTo>
                  <a:cubicBezTo>
                    <a:pt x="0" y="33"/>
                    <a:pt x="0" y="33"/>
                    <a:pt x="0" y="33"/>
                  </a:cubicBezTo>
                  <a:cubicBezTo>
                    <a:pt x="0" y="40"/>
                    <a:pt x="6" y="46"/>
                    <a:pt x="13" y="46"/>
                  </a:cubicBezTo>
                  <a:cubicBezTo>
                    <a:pt x="65" y="46"/>
                    <a:pt x="65" y="46"/>
                    <a:pt x="65" y="46"/>
                  </a:cubicBezTo>
                  <a:cubicBezTo>
                    <a:pt x="72" y="46"/>
                    <a:pt x="77" y="40"/>
                    <a:pt x="77" y="33"/>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1" name="Freeform 107"/>
            <p:cNvSpPr>
              <a:spLocks/>
            </p:cNvSpPr>
            <p:nvPr/>
          </p:nvSpPr>
          <p:spPr bwMode="black">
            <a:xfrm>
              <a:off x="6256624" y="2584066"/>
              <a:ext cx="147406" cy="86031"/>
            </a:xfrm>
            <a:custGeom>
              <a:avLst/>
              <a:gdLst>
                <a:gd name="T0" fmla="*/ 0 w 78"/>
                <a:gd name="T1" fmla="*/ 12 h 46"/>
                <a:gd name="T2" fmla="*/ 0 w 78"/>
                <a:gd name="T3" fmla="*/ 33 h 46"/>
                <a:gd name="T4" fmla="*/ 13 w 78"/>
                <a:gd name="T5" fmla="*/ 46 h 46"/>
                <a:gd name="T6" fmla="*/ 65 w 78"/>
                <a:gd name="T7" fmla="*/ 46 h 46"/>
                <a:gd name="T8" fmla="*/ 78 w 78"/>
                <a:gd name="T9" fmla="*/ 33 h 46"/>
                <a:gd name="T10" fmla="*/ 78 w 78"/>
                <a:gd name="T11" fmla="*/ 12 h 46"/>
                <a:gd name="T12" fmla="*/ 65 w 78"/>
                <a:gd name="T13" fmla="*/ 0 h 46"/>
                <a:gd name="T14" fmla="*/ 13 w 78"/>
                <a:gd name="T15" fmla="*/ 0 h 46"/>
                <a:gd name="T16" fmla="*/ 0 w 78"/>
                <a:gd name="T1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0" y="12"/>
                  </a:moveTo>
                  <a:cubicBezTo>
                    <a:pt x="0" y="33"/>
                    <a:pt x="0" y="33"/>
                    <a:pt x="0" y="33"/>
                  </a:cubicBezTo>
                  <a:cubicBezTo>
                    <a:pt x="0" y="40"/>
                    <a:pt x="6" y="46"/>
                    <a:pt x="13" y="46"/>
                  </a:cubicBezTo>
                  <a:cubicBezTo>
                    <a:pt x="65" y="46"/>
                    <a:pt x="65" y="46"/>
                    <a:pt x="65" y="46"/>
                  </a:cubicBez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2" name="Freeform 108"/>
            <p:cNvSpPr>
              <a:spLocks/>
            </p:cNvSpPr>
            <p:nvPr/>
          </p:nvSpPr>
          <p:spPr bwMode="black">
            <a:xfrm>
              <a:off x="6420763" y="2584066"/>
              <a:ext cx="146609" cy="86031"/>
            </a:xfrm>
            <a:custGeom>
              <a:avLst/>
              <a:gdLst>
                <a:gd name="T0" fmla="*/ 65 w 78"/>
                <a:gd name="T1" fmla="*/ 46 h 46"/>
                <a:gd name="T2" fmla="*/ 78 w 78"/>
                <a:gd name="T3" fmla="*/ 33 h 46"/>
                <a:gd name="T4" fmla="*/ 78 w 78"/>
                <a:gd name="T5" fmla="*/ 12 h 46"/>
                <a:gd name="T6" fmla="*/ 65 w 78"/>
                <a:gd name="T7" fmla="*/ 0 h 46"/>
                <a:gd name="T8" fmla="*/ 13 w 78"/>
                <a:gd name="T9" fmla="*/ 0 h 46"/>
                <a:gd name="T10" fmla="*/ 0 w 78"/>
                <a:gd name="T11" fmla="*/ 12 h 46"/>
                <a:gd name="T12" fmla="*/ 0 w 78"/>
                <a:gd name="T13" fmla="*/ 33 h 46"/>
                <a:gd name="T14" fmla="*/ 13 w 78"/>
                <a:gd name="T15" fmla="*/ 46 h 46"/>
                <a:gd name="T16" fmla="*/ 65 w 7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46"/>
                  </a:move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ubicBezTo>
                    <a:pt x="0" y="33"/>
                    <a:pt x="0" y="33"/>
                    <a:pt x="0" y="33"/>
                  </a:cubicBezTo>
                  <a:cubicBezTo>
                    <a:pt x="0" y="40"/>
                    <a:pt x="6" y="46"/>
                    <a:pt x="13" y="46"/>
                  </a:cubicBezTo>
                  <a:lnTo>
                    <a:pt x="65" y="46"/>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3" name="Freeform 109"/>
            <p:cNvSpPr>
              <a:spLocks/>
            </p:cNvSpPr>
            <p:nvPr/>
          </p:nvSpPr>
          <p:spPr bwMode="black">
            <a:xfrm>
              <a:off x="6664307" y="2683638"/>
              <a:ext cx="65637" cy="86828"/>
            </a:xfrm>
            <a:custGeom>
              <a:avLst/>
              <a:gdLst/>
              <a:ahLst/>
              <a:cxnLst/>
              <a:rect l="l" t="t" r="r" b="b"/>
              <a:pathLst>
                <a:path w="65637" h="86828">
                  <a:moveTo>
                    <a:pt x="24435" y="0"/>
                  </a:moveTo>
                  <a:cubicBezTo>
                    <a:pt x="24444" y="0"/>
                    <a:pt x="25047" y="0"/>
                    <a:pt x="65637" y="0"/>
                  </a:cubicBezTo>
                  <a:lnTo>
                    <a:pt x="65637" y="86828"/>
                  </a:lnTo>
                  <a:cubicBezTo>
                    <a:pt x="54320" y="86828"/>
                    <a:pt x="40737" y="86828"/>
                    <a:pt x="24435" y="86828"/>
                  </a:cubicBezTo>
                  <a:cubicBezTo>
                    <a:pt x="11278" y="86828"/>
                    <a:pt x="0" y="77390"/>
                    <a:pt x="0" y="64177"/>
                  </a:cubicBezTo>
                  <a:cubicBezTo>
                    <a:pt x="0" y="64167"/>
                    <a:pt x="0" y="63550"/>
                    <a:pt x="0" y="24538"/>
                  </a:cubicBezTo>
                  <a:cubicBezTo>
                    <a:pt x="0" y="9438"/>
                    <a:pt x="11278" y="0"/>
                    <a:pt x="24435"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4" name="Freeform 110"/>
            <p:cNvSpPr>
              <a:spLocks/>
            </p:cNvSpPr>
            <p:nvPr/>
          </p:nvSpPr>
          <p:spPr bwMode="black">
            <a:xfrm>
              <a:off x="6337896" y="2683638"/>
              <a:ext cx="145015" cy="86828"/>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5" name="Freeform 111"/>
            <p:cNvSpPr>
              <a:spLocks/>
            </p:cNvSpPr>
            <p:nvPr/>
          </p:nvSpPr>
          <p:spPr bwMode="black">
            <a:xfrm>
              <a:off x="6501238" y="2683638"/>
              <a:ext cx="145015" cy="86828"/>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6" name="Freeform 109"/>
            <p:cNvSpPr>
              <a:spLocks/>
            </p:cNvSpPr>
            <p:nvPr/>
          </p:nvSpPr>
          <p:spPr bwMode="black">
            <a:xfrm>
              <a:off x="6256625" y="2884971"/>
              <a:ext cx="70365" cy="86828"/>
            </a:xfrm>
            <a:custGeom>
              <a:avLst/>
              <a:gdLst/>
              <a:ahLst/>
              <a:cxnLst/>
              <a:rect l="l" t="t" r="r" b="b"/>
              <a:pathLst>
                <a:path w="70365" h="86828">
                  <a:moveTo>
                    <a:pt x="0" y="0"/>
                  </a:moveTo>
                  <a:cubicBezTo>
                    <a:pt x="12208" y="0"/>
                    <a:pt x="27292" y="0"/>
                    <a:pt x="45930" y="0"/>
                  </a:cubicBezTo>
                  <a:cubicBezTo>
                    <a:pt x="59088" y="0"/>
                    <a:pt x="70365" y="9438"/>
                    <a:pt x="70365" y="24538"/>
                  </a:cubicBezTo>
                  <a:cubicBezTo>
                    <a:pt x="70365" y="24548"/>
                    <a:pt x="70365" y="25169"/>
                    <a:pt x="70365" y="64177"/>
                  </a:cubicBezTo>
                  <a:cubicBezTo>
                    <a:pt x="70365" y="77390"/>
                    <a:pt x="59088" y="86828"/>
                    <a:pt x="45930" y="86828"/>
                  </a:cubicBezTo>
                  <a:cubicBezTo>
                    <a:pt x="45920" y="86828"/>
                    <a:pt x="45255" y="86828"/>
                    <a:pt x="0" y="86828"/>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7" name="Freeform 110"/>
            <p:cNvSpPr>
              <a:spLocks/>
            </p:cNvSpPr>
            <p:nvPr/>
          </p:nvSpPr>
          <p:spPr bwMode="black">
            <a:xfrm>
              <a:off x="6256625" y="2683638"/>
              <a:ext cx="65857" cy="86828"/>
            </a:xfrm>
            <a:custGeom>
              <a:avLst/>
              <a:gdLst/>
              <a:ahLst/>
              <a:cxnLst/>
              <a:rect l="l" t="t" r="r" b="b"/>
              <a:pathLst>
                <a:path w="65857" h="86828">
                  <a:moveTo>
                    <a:pt x="0" y="0"/>
                  </a:moveTo>
                  <a:cubicBezTo>
                    <a:pt x="11297" y="0"/>
                    <a:pt x="24927" y="0"/>
                    <a:pt x="41374" y="0"/>
                  </a:cubicBezTo>
                  <a:cubicBezTo>
                    <a:pt x="54557" y="0"/>
                    <a:pt x="65857" y="9438"/>
                    <a:pt x="65857" y="24538"/>
                  </a:cubicBezTo>
                  <a:cubicBezTo>
                    <a:pt x="65857" y="24548"/>
                    <a:pt x="65857" y="25169"/>
                    <a:pt x="65857" y="64177"/>
                  </a:cubicBezTo>
                  <a:cubicBezTo>
                    <a:pt x="65857" y="77390"/>
                    <a:pt x="54557" y="86828"/>
                    <a:pt x="41374" y="86828"/>
                  </a:cubicBezTo>
                  <a:cubicBezTo>
                    <a:pt x="41365" y="86828"/>
                    <a:pt x="40763" y="86828"/>
                    <a:pt x="0" y="86828"/>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8" name="Freeform 109"/>
            <p:cNvSpPr>
              <a:spLocks/>
            </p:cNvSpPr>
            <p:nvPr/>
          </p:nvSpPr>
          <p:spPr bwMode="black">
            <a:xfrm>
              <a:off x="6664307" y="2888619"/>
              <a:ext cx="65637" cy="86828"/>
            </a:xfrm>
            <a:custGeom>
              <a:avLst/>
              <a:gdLst/>
              <a:ahLst/>
              <a:cxnLst/>
              <a:rect l="l" t="t" r="r" b="b"/>
              <a:pathLst>
                <a:path w="65637" h="86828">
                  <a:moveTo>
                    <a:pt x="24435" y="0"/>
                  </a:moveTo>
                  <a:cubicBezTo>
                    <a:pt x="24444" y="0"/>
                    <a:pt x="25047" y="0"/>
                    <a:pt x="65637" y="0"/>
                  </a:cubicBezTo>
                  <a:lnTo>
                    <a:pt x="65637" y="86828"/>
                  </a:lnTo>
                  <a:cubicBezTo>
                    <a:pt x="54320" y="86828"/>
                    <a:pt x="40737" y="86828"/>
                    <a:pt x="24435" y="86828"/>
                  </a:cubicBezTo>
                  <a:cubicBezTo>
                    <a:pt x="11278" y="86828"/>
                    <a:pt x="0" y="77390"/>
                    <a:pt x="0" y="64177"/>
                  </a:cubicBezTo>
                  <a:cubicBezTo>
                    <a:pt x="0" y="64167"/>
                    <a:pt x="0" y="63550"/>
                    <a:pt x="0" y="24538"/>
                  </a:cubicBezTo>
                  <a:cubicBezTo>
                    <a:pt x="0" y="9438"/>
                    <a:pt x="11278" y="0"/>
                    <a:pt x="24435"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grpSp>
      <p:sp>
        <p:nvSpPr>
          <p:cNvPr id="102" name="Rectangle 101"/>
          <p:cNvSpPr/>
          <p:nvPr/>
        </p:nvSpPr>
        <p:spPr>
          <a:xfrm>
            <a:off x="2485810" y="6014101"/>
            <a:ext cx="1046953" cy="301621"/>
          </a:xfrm>
          <a:prstGeom prst="rect">
            <a:avLst/>
          </a:prstGeom>
        </p:spPr>
        <p:txBody>
          <a:bodyPr wrap="none">
            <a:spAutoFit/>
          </a:bodyPr>
          <a:lstStyle/>
          <a:p>
            <a:pPr defTabSz="1243083"/>
            <a:r>
              <a:rPr lang="en-US" sz="1360" dirty="0">
                <a:solidFill>
                  <a:srgbClr val="FFFFFF"/>
                </a:solidFill>
                <a:latin typeface="Segoe UI Light" pitchFamily="34" charset="0"/>
                <a:ea typeface="Segoe UI" pitchFamily="34" charset="0"/>
                <a:cs typeface="Segoe UI" pitchFamily="34" charset="0"/>
              </a:rPr>
              <a:t>FTP Share 2</a:t>
            </a:r>
          </a:p>
        </p:txBody>
      </p:sp>
      <p:sp>
        <p:nvSpPr>
          <p:cNvPr id="103" name="Rectangle 102"/>
          <p:cNvSpPr/>
          <p:nvPr/>
        </p:nvSpPr>
        <p:spPr>
          <a:xfrm>
            <a:off x="998495" y="2302143"/>
            <a:ext cx="1263487" cy="280718"/>
          </a:xfrm>
          <a:prstGeom prst="rect">
            <a:avLst/>
          </a:prstGeom>
        </p:spPr>
        <p:txBody>
          <a:bodyPr wrap="none">
            <a:spAutoFit/>
          </a:bodyPr>
          <a:lstStyle/>
          <a:p>
            <a:pPr defTabSz="1243083"/>
            <a:r>
              <a:rPr lang="en-US" sz="1224" dirty="0">
                <a:solidFill>
                  <a:srgbClr val="292929">
                    <a:lumMod val="75000"/>
                    <a:lumOff val="25000"/>
                  </a:srgbClr>
                </a:solidFill>
                <a:latin typeface="Segoe UI Light" pitchFamily="34" charset="0"/>
                <a:ea typeface="Segoe UI" pitchFamily="34" charset="0"/>
                <a:cs typeface="Segoe UI" pitchFamily="34" charset="0"/>
              </a:rPr>
              <a:t>User 1 via phone</a:t>
            </a:r>
          </a:p>
        </p:txBody>
      </p:sp>
      <p:sp>
        <p:nvSpPr>
          <p:cNvPr id="104" name="Rectangle 103"/>
          <p:cNvSpPr/>
          <p:nvPr/>
        </p:nvSpPr>
        <p:spPr>
          <a:xfrm>
            <a:off x="998495" y="3228112"/>
            <a:ext cx="1263487" cy="280718"/>
          </a:xfrm>
          <a:prstGeom prst="rect">
            <a:avLst/>
          </a:prstGeom>
        </p:spPr>
        <p:txBody>
          <a:bodyPr wrap="none">
            <a:spAutoFit/>
          </a:bodyPr>
          <a:lstStyle/>
          <a:p>
            <a:pPr defTabSz="1243083"/>
            <a:r>
              <a:rPr lang="en-US" sz="1224" dirty="0">
                <a:solidFill>
                  <a:srgbClr val="292929">
                    <a:lumMod val="75000"/>
                    <a:lumOff val="25000"/>
                  </a:srgbClr>
                </a:solidFill>
                <a:latin typeface="Segoe UI Light" pitchFamily="34" charset="0"/>
                <a:ea typeface="Segoe UI" pitchFamily="34" charset="0"/>
                <a:cs typeface="Segoe UI" pitchFamily="34" charset="0"/>
              </a:rPr>
              <a:t>User 2 via online</a:t>
            </a:r>
          </a:p>
        </p:txBody>
      </p:sp>
      <p:cxnSp>
        <p:nvCxnSpPr>
          <p:cNvPr id="105" name="Straight Arrow Connector 104"/>
          <p:cNvCxnSpPr/>
          <p:nvPr/>
        </p:nvCxnSpPr>
        <p:spPr>
          <a:xfrm>
            <a:off x="931795" y="2678827"/>
            <a:ext cx="161571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960661" y="3606805"/>
            <a:ext cx="15868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3975355" y="3079974"/>
            <a:ext cx="186305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67" idx="3"/>
          </p:cNvCxnSpPr>
          <p:nvPr/>
        </p:nvCxnSpPr>
        <p:spPr>
          <a:xfrm flipV="1">
            <a:off x="2375563" y="3037818"/>
            <a:ext cx="3489574" cy="14632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8" idx="3"/>
          </p:cNvCxnSpPr>
          <p:nvPr/>
        </p:nvCxnSpPr>
        <p:spPr>
          <a:xfrm flipV="1">
            <a:off x="3255970" y="3059450"/>
            <a:ext cx="2522273" cy="210315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315012" y="5334509"/>
            <a:ext cx="1404432" cy="301621"/>
          </a:xfrm>
          <a:prstGeom prst="rect">
            <a:avLst/>
          </a:prstGeom>
        </p:spPr>
        <p:txBody>
          <a:bodyPr wrap="square">
            <a:spAutoFit/>
          </a:bodyPr>
          <a:lstStyle/>
          <a:p>
            <a:pPr algn="ctr" defTabSz="1243083"/>
            <a:r>
              <a:rPr lang="en-US" sz="1360" dirty="0">
                <a:solidFill>
                  <a:srgbClr val="FFFFFF"/>
                </a:solidFill>
                <a:latin typeface="Segoe UI Light" pitchFamily="34" charset="0"/>
                <a:ea typeface="Segoe UI" pitchFamily="34" charset="0"/>
                <a:cs typeface="Segoe UI" pitchFamily="34" charset="0"/>
              </a:rPr>
              <a:t>FTP Share 1</a:t>
            </a:r>
          </a:p>
        </p:txBody>
      </p:sp>
      <p:cxnSp>
        <p:nvCxnSpPr>
          <p:cNvPr id="111" name="Straight Arrow Connector 110"/>
          <p:cNvCxnSpPr/>
          <p:nvPr/>
        </p:nvCxnSpPr>
        <p:spPr>
          <a:xfrm>
            <a:off x="875374" y="5865332"/>
            <a:ext cx="184407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2" name="Picture 2"/>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8096" y="2056771"/>
            <a:ext cx="879647" cy="879647"/>
          </a:xfrm>
          <a:prstGeom prst="rect">
            <a:avLst/>
          </a:prstGeom>
          <a:noFill/>
          <a:ln>
            <a:noFill/>
          </a:ln>
        </p:spPr>
      </p:pic>
      <p:pic>
        <p:nvPicPr>
          <p:cNvPr id="113" name="Picture 2"/>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3557" y="5401709"/>
            <a:ext cx="879647" cy="879647"/>
          </a:xfrm>
          <a:prstGeom prst="rect">
            <a:avLst/>
          </a:prstGeom>
          <a:noFill/>
          <a:ln>
            <a:noFill/>
          </a:ln>
        </p:spPr>
      </p:pic>
      <p:pic>
        <p:nvPicPr>
          <p:cNvPr id="114" name="Picture 2"/>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5826" y="4457142"/>
            <a:ext cx="879647" cy="879647"/>
          </a:xfrm>
          <a:prstGeom prst="rect">
            <a:avLst/>
          </a:prstGeom>
          <a:noFill/>
          <a:ln>
            <a:noFill/>
          </a:ln>
        </p:spPr>
      </p:pic>
      <p:cxnSp>
        <p:nvCxnSpPr>
          <p:cNvPr id="115" name="Straight Arrow Connector 114"/>
          <p:cNvCxnSpPr/>
          <p:nvPr/>
        </p:nvCxnSpPr>
        <p:spPr>
          <a:xfrm>
            <a:off x="861168" y="5109004"/>
            <a:ext cx="9362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184" y="2798634"/>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5580" y="4282271"/>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8193" y="4918091"/>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Rectangle 116"/>
          <p:cNvSpPr/>
          <p:nvPr/>
        </p:nvSpPr>
        <p:spPr>
          <a:xfrm>
            <a:off x="6615456" y="3493166"/>
            <a:ext cx="1095396" cy="302012"/>
          </a:xfrm>
          <a:prstGeom prst="rect">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43493"/>
            <a:r>
              <a:rPr lang="fi-FI" sz="1224" b="1" dirty="0">
                <a:solidFill>
                  <a:srgbClr val="FFFFFF"/>
                </a:solidFill>
              </a:rPr>
              <a:t>LOB Relay</a:t>
            </a:r>
          </a:p>
        </p:txBody>
      </p:sp>
      <p:pic>
        <p:nvPicPr>
          <p:cNvPr id="69"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6294511" y="5006320"/>
            <a:ext cx="1659365" cy="1608174"/>
          </a:xfrm>
          <a:prstGeom prst="rect">
            <a:avLst/>
          </a:prstGeom>
          <a:noFill/>
        </p:spPr>
      </p:pic>
      <p:sp>
        <p:nvSpPr>
          <p:cNvPr id="121" name="Rectangle 120"/>
          <p:cNvSpPr/>
          <p:nvPr/>
        </p:nvSpPr>
        <p:spPr>
          <a:xfrm>
            <a:off x="7499320" y="5622430"/>
            <a:ext cx="1291382" cy="361775"/>
          </a:xfrm>
          <a:prstGeom prst="rect">
            <a:avLst/>
          </a:prstGeom>
          <a:solidFill>
            <a:srgbClr val="B12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r>
              <a:rPr lang="fi-FI" sz="1632" dirty="0">
                <a:solidFill>
                  <a:srgbClr val="FFFFFF"/>
                </a:solidFill>
              </a:rPr>
              <a:t>LOB Target</a:t>
            </a:r>
          </a:p>
        </p:txBody>
      </p:sp>
      <p:grpSp>
        <p:nvGrpSpPr>
          <p:cNvPr id="70" name="Group 69"/>
          <p:cNvGrpSpPr/>
          <p:nvPr/>
        </p:nvGrpSpPr>
        <p:grpSpPr>
          <a:xfrm>
            <a:off x="9075845" y="5178907"/>
            <a:ext cx="2443621" cy="1184118"/>
            <a:chOff x="9142472" y="4981848"/>
            <a:chExt cx="2251457" cy="1091000"/>
          </a:xfrm>
        </p:grpSpPr>
        <p:pic>
          <p:nvPicPr>
            <p:cNvPr id="71"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9142472" y="4981848"/>
              <a:ext cx="1125729" cy="1091000"/>
            </a:xfrm>
            <a:prstGeom prst="rect">
              <a:avLst/>
            </a:prstGeom>
            <a:noFill/>
          </p:spPr>
        </p:pic>
        <p:pic>
          <p:nvPicPr>
            <p:cNvPr id="72"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9705336" y="4981848"/>
              <a:ext cx="1125729" cy="1091000"/>
            </a:xfrm>
            <a:prstGeom prst="rect">
              <a:avLst/>
            </a:prstGeom>
            <a:noFill/>
          </p:spPr>
        </p:pic>
        <p:pic>
          <p:nvPicPr>
            <p:cNvPr id="73"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10268200" y="4981848"/>
              <a:ext cx="1125729" cy="1091000"/>
            </a:xfrm>
            <a:prstGeom prst="rect">
              <a:avLst/>
            </a:prstGeom>
            <a:noFill/>
          </p:spPr>
        </p:pic>
      </p:grpSp>
      <p:cxnSp>
        <p:nvCxnSpPr>
          <p:cNvPr id="100" name="Straight Arrow Connector 99"/>
          <p:cNvCxnSpPr/>
          <p:nvPr/>
        </p:nvCxnSpPr>
        <p:spPr>
          <a:xfrm>
            <a:off x="7482520" y="5673337"/>
            <a:ext cx="1844395" cy="99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5" name="Picture 1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3346" y="2701045"/>
            <a:ext cx="867839" cy="67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1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7087" y="2694190"/>
            <a:ext cx="867839" cy="67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2850503" y="1311518"/>
            <a:ext cx="6735470" cy="4371489"/>
            <a:chOff x="-5522648" y="58324"/>
            <a:chExt cx="4953001" cy="3214622"/>
          </a:xfrm>
        </p:grpSpPr>
        <p:grpSp>
          <p:nvGrpSpPr>
            <p:cNvPr id="155" name="Group 154"/>
            <p:cNvGrpSpPr/>
            <p:nvPr/>
          </p:nvGrpSpPr>
          <p:grpSpPr>
            <a:xfrm>
              <a:off x="-5522648" y="58324"/>
              <a:ext cx="4953001" cy="3214622"/>
              <a:chOff x="1551468" y="1254157"/>
              <a:chExt cx="5945150" cy="3857546"/>
            </a:xfrm>
          </p:grpSpPr>
          <p:sp>
            <p:nvSpPr>
              <p:cNvPr id="156" name="Rectangle 155"/>
              <p:cNvSpPr/>
              <p:nvPr/>
            </p:nvSpPr>
            <p:spPr>
              <a:xfrm>
                <a:off x="1551468" y="1254157"/>
                <a:ext cx="5945150" cy="3857546"/>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grpSp>
            <p:nvGrpSpPr>
              <p:cNvPr id="157" name="Group 156"/>
              <p:cNvGrpSpPr/>
              <p:nvPr/>
            </p:nvGrpSpPr>
            <p:grpSpPr>
              <a:xfrm>
                <a:off x="1979711" y="1777107"/>
                <a:ext cx="4680521" cy="2876029"/>
                <a:chOff x="1979711" y="1777107"/>
                <a:chExt cx="4680521" cy="2876029"/>
              </a:xfrm>
            </p:grpSpPr>
            <p:sp>
              <p:nvSpPr>
                <p:cNvPr id="158" name="Rectangle 157"/>
                <p:cNvSpPr/>
                <p:nvPr/>
              </p:nvSpPr>
              <p:spPr>
                <a:xfrm>
                  <a:off x="2483767" y="1777107"/>
                  <a:ext cx="4176465" cy="2876029"/>
                </a:xfrm>
                <a:prstGeom prst="rect">
                  <a:avLst/>
                </a:prstGeom>
                <a:solidFill>
                  <a:schemeClr val="tx2">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dirty="0">
                    <a:solidFill>
                      <a:prstClr val="white"/>
                    </a:solidFill>
                  </a:endParaRPr>
                </a:p>
              </p:txBody>
            </p:sp>
            <p:sp>
              <p:nvSpPr>
                <p:cNvPr id="159" name="TextBox 158"/>
                <p:cNvSpPr txBox="1"/>
                <p:nvPr/>
              </p:nvSpPr>
              <p:spPr>
                <a:xfrm>
                  <a:off x="2522278" y="1823985"/>
                  <a:ext cx="912900" cy="395450"/>
                </a:xfrm>
                <a:prstGeom prst="rect">
                  <a:avLst/>
                </a:prstGeom>
                <a:noFill/>
              </p:spPr>
              <p:txBody>
                <a:bodyPr wrap="none" rtlCol="0">
                  <a:spAutoFit/>
                </a:bodyPr>
                <a:lstStyle/>
                <a:p>
                  <a:pPr defTabSz="1241265"/>
                  <a:r>
                    <a:rPr lang="sv-SE" sz="2312" dirty="0">
                      <a:solidFill>
                        <a:prstClr val="black"/>
                      </a:solidFill>
                    </a:rPr>
                    <a:t>Bridge</a:t>
                  </a:r>
                  <a:endParaRPr lang="en-US" sz="2312" dirty="0">
                    <a:solidFill>
                      <a:prstClr val="black"/>
                    </a:solidFill>
                  </a:endParaRPr>
                </a:p>
              </p:txBody>
            </p:sp>
            <p:grpSp>
              <p:nvGrpSpPr>
                <p:cNvPr id="160" name="Group 159"/>
                <p:cNvGrpSpPr/>
                <p:nvPr/>
              </p:nvGrpSpPr>
              <p:grpSpPr>
                <a:xfrm>
                  <a:off x="1979711" y="2996952"/>
                  <a:ext cx="504056" cy="288032"/>
                  <a:chOff x="3059832" y="2248279"/>
                  <a:chExt cx="504056" cy="288032"/>
                </a:xfrm>
              </p:grpSpPr>
              <p:grpSp>
                <p:nvGrpSpPr>
                  <p:cNvPr id="178" name="Group 177"/>
                  <p:cNvGrpSpPr/>
                  <p:nvPr/>
                </p:nvGrpSpPr>
                <p:grpSpPr>
                  <a:xfrm>
                    <a:off x="3059832" y="2248279"/>
                    <a:ext cx="504056" cy="288032"/>
                    <a:chOff x="1187624" y="1772816"/>
                    <a:chExt cx="504056" cy="288032"/>
                  </a:xfrm>
                </p:grpSpPr>
                <p:sp>
                  <p:nvSpPr>
                    <p:cNvPr id="180" name="Oval 179"/>
                    <p:cNvSpPr/>
                    <p:nvPr/>
                  </p:nvSpPr>
                  <p:spPr>
                    <a:xfrm>
                      <a:off x="1187624" y="177281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cxnSp>
                  <p:nvCxnSpPr>
                    <p:cNvPr id="181" name="Straight Connector 180"/>
                    <p:cNvCxnSpPr/>
                    <p:nvPr/>
                  </p:nvCxnSpPr>
                  <p:spPr>
                    <a:xfrm>
                      <a:off x="1475656" y="1916832"/>
                      <a:ext cx="2160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p:cNvCxnSpPr/>
                  <p:nvPr/>
                </p:nvCxnSpPr>
                <p:spPr>
                  <a:xfrm>
                    <a:off x="3563144" y="2292209"/>
                    <a:ext cx="0" cy="1910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2688322" y="2924945"/>
                  <a:ext cx="432048" cy="432048"/>
                  <a:chOff x="3754321" y="5166716"/>
                  <a:chExt cx="432048" cy="432048"/>
                </a:xfrm>
              </p:grpSpPr>
              <p:sp>
                <p:nvSpPr>
                  <p:cNvPr id="176" name="Rectangle 175"/>
                  <p:cNvSpPr/>
                  <p:nvPr/>
                </p:nvSpPr>
                <p:spPr>
                  <a:xfrm>
                    <a:off x="3754321" y="5166716"/>
                    <a:ext cx="4320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sp>
                <p:nvSpPr>
                  <p:cNvPr id="177" name="Cross 176"/>
                  <p:cNvSpPr/>
                  <p:nvPr/>
                </p:nvSpPr>
                <p:spPr>
                  <a:xfrm rot="18847516">
                    <a:off x="3768891" y="5188957"/>
                    <a:ext cx="407645" cy="407042"/>
                  </a:xfrm>
                  <a:prstGeom prst="plus">
                    <a:avLst>
                      <a:gd name="adj" fmla="val 345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grpSp>
            <p:grpSp>
              <p:nvGrpSpPr>
                <p:cNvPr id="162" name="Group 161"/>
                <p:cNvGrpSpPr/>
                <p:nvPr/>
              </p:nvGrpSpPr>
              <p:grpSpPr>
                <a:xfrm>
                  <a:off x="5570105" y="3861048"/>
                  <a:ext cx="504056" cy="288032"/>
                  <a:chOff x="3059832" y="2248279"/>
                  <a:chExt cx="504056" cy="288032"/>
                </a:xfrm>
              </p:grpSpPr>
              <p:grpSp>
                <p:nvGrpSpPr>
                  <p:cNvPr id="172" name="Group 171"/>
                  <p:cNvGrpSpPr/>
                  <p:nvPr/>
                </p:nvGrpSpPr>
                <p:grpSpPr>
                  <a:xfrm>
                    <a:off x="3059832" y="2248279"/>
                    <a:ext cx="504056" cy="288032"/>
                    <a:chOff x="1187624" y="1772816"/>
                    <a:chExt cx="504056" cy="288032"/>
                  </a:xfrm>
                </p:grpSpPr>
                <p:sp>
                  <p:nvSpPr>
                    <p:cNvPr id="174" name="Oval 173"/>
                    <p:cNvSpPr/>
                    <p:nvPr/>
                  </p:nvSpPr>
                  <p:spPr>
                    <a:xfrm>
                      <a:off x="1187624" y="177281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cxnSp>
                  <p:nvCxnSpPr>
                    <p:cNvPr id="175" name="Straight Connector 174"/>
                    <p:cNvCxnSpPr/>
                    <p:nvPr/>
                  </p:nvCxnSpPr>
                  <p:spPr>
                    <a:xfrm>
                      <a:off x="1475656" y="1916832"/>
                      <a:ext cx="2160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73" name="Straight Connector 172"/>
                  <p:cNvCxnSpPr/>
                  <p:nvPr/>
                </p:nvCxnSpPr>
                <p:spPr>
                  <a:xfrm>
                    <a:off x="3563144" y="2292209"/>
                    <a:ext cx="0" cy="1910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508104" y="2132856"/>
                  <a:ext cx="504056" cy="486054"/>
                  <a:chOff x="3563888" y="692696"/>
                  <a:chExt cx="504056" cy="486054"/>
                </a:xfrm>
              </p:grpSpPr>
              <p:sp>
                <p:nvSpPr>
                  <p:cNvPr id="168" name="Rectangle 167"/>
                  <p:cNvSpPr/>
                  <p:nvPr/>
                </p:nvSpPr>
                <p:spPr>
                  <a:xfrm>
                    <a:off x="3563888" y="692696"/>
                    <a:ext cx="504056" cy="486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grpSp>
                <p:nvGrpSpPr>
                  <p:cNvPr id="169" name="Group 168"/>
                  <p:cNvGrpSpPr/>
                  <p:nvPr/>
                </p:nvGrpSpPr>
                <p:grpSpPr>
                  <a:xfrm flipV="1">
                    <a:off x="3672408" y="849496"/>
                    <a:ext cx="297650" cy="185988"/>
                    <a:chOff x="6020544" y="2096852"/>
                    <a:chExt cx="639688" cy="252028"/>
                  </a:xfrm>
                </p:grpSpPr>
                <p:cxnSp>
                  <p:nvCxnSpPr>
                    <p:cNvPr id="170" name="Elbow Connector 169"/>
                    <p:cNvCxnSpPr/>
                    <p:nvPr/>
                  </p:nvCxnSpPr>
                  <p:spPr>
                    <a:xfrm>
                      <a:off x="6264188" y="2096852"/>
                      <a:ext cx="396044" cy="252028"/>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Elbow Connector 170"/>
                    <p:cNvCxnSpPr/>
                    <p:nvPr/>
                  </p:nvCxnSpPr>
                  <p:spPr>
                    <a:xfrm flipH="1">
                      <a:off x="6020544" y="2096852"/>
                      <a:ext cx="396044" cy="252028"/>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64" name="Elbow Connector 163"/>
                <p:cNvCxnSpPr>
                  <a:stCxn id="176" idx="3"/>
                </p:cNvCxnSpPr>
                <p:nvPr/>
              </p:nvCxnSpPr>
              <p:spPr>
                <a:xfrm flipV="1">
                  <a:off x="3120370" y="2382650"/>
                  <a:ext cx="2387734" cy="758319"/>
                </a:xfrm>
                <a:prstGeom prst="bentConnector3">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76" idx="3"/>
                  <a:endCxn id="174" idx="2"/>
                </p:cNvCxnSpPr>
                <p:nvPr/>
              </p:nvCxnSpPr>
              <p:spPr>
                <a:xfrm>
                  <a:off x="3120370" y="3140969"/>
                  <a:ext cx="2449735" cy="864095"/>
                </a:xfrm>
                <a:prstGeom prst="bentConnector3">
                  <a:avLst>
                    <a:gd name="adj1" fmla="val 48834"/>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3222862" y="2039428"/>
                  <a:ext cx="2058639" cy="303109"/>
                </a:xfrm>
                <a:prstGeom prst="rect">
                  <a:avLst/>
                </a:prstGeom>
                <a:noFill/>
              </p:spPr>
              <p:txBody>
                <a:bodyPr wrap="none" rtlCol="0">
                  <a:spAutoFit/>
                </a:bodyPr>
                <a:lstStyle/>
                <a:p>
                  <a:pPr defTabSz="1241265"/>
                  <a:r>
                    <a:rPr lang="en-US" sz="1632" dirty="0" err="1">
                      <a:solidFill>
                        <a:prstClr val="black"/>
                      </a:solidFill>
                    </a:rPr>
                    <a:t>customerType</a:t>
                  </a:r>
                  <a:r>
                    <a:rPr lang="en-US" sz="1632" dirty="0">
                      <a:solidFill>
                        <a:prstClr val="black"/>
                      </a:solidFill>
                    </a:rPr>
                    <a:t> == “VIP”</a:t>
                  </a:r>
                  <a:endParaRPr lang="en-US" sz="2312" dirty="0">
                    <a:solidFill>
                      <a:prstClr val="black"/>
                    </a:solidFill>
                  </a:endParaRPr>
                </a:p>
              </p:txBody>
            </p:sp>
            <p:sp>
              <p:nvSpPr>
                <p:cNvPr id="167" name="TextBox 166"/>
                <p:cNvSpPr txBox="1"/>
                <p:nvPr/>
              </p:nvSpPr>
              <p:spPr>
                <a:xfrm>
                  <a:off x="3253862" y="4032897"/>
                  <a:ext cx="2381239" cy="303109"/>
                </a:xfrm>
                <a:prstGeom prst="rect">
                  <a:avLst/>
                </a:prstGeom>
                <a:noFill/>
              </p:spPr>
              <p:txBody>
                <a:bodyPr wrap="none" rtlCol="0">
                  <a:spAutoFit/>
                </a:bodyPr>
                <a:lstStyle/>
                <a:p>
                  <a:pPr defTabSz="1241265"/>
                  <a:r>
                    <a:rPr lang="en-US" sz="1632" dirty="0" err="1">
                      <a:solidFill>
                        <a:prstClr val="black"/>
                      </a:solidFill>
                    </a:rPr>
                    <a:t>customerType</a:t>
                  </a:r>
                  <a:r>
                    <a:rPr lang="en-US" sz="1632" dirty="0">
                      <a:solidFill>
                        <a:prstClr val="black"/>
                      </a:solidFill>
                    </a:rPr>
                    <a:t> == “Default”</a:t>
                  </a:r>
                  <a:endParaRPr lang="en-US" sz="2312" dirty="0">
                    <a:solidFill>
                      <a:prstClr val="black"/>
                    </a:solidFill>
                  </a:endParaRPr>
                </a:p>
              </p:txBody>
            </p:sp>
          </p:grpSp>
        </p:grpSp>
        <p:sp>
          <p:nvSpPr>
            <p:cNvPr id="183" name="TextBox 182"/>
            <p:cNvSpPr txBox="1"/>
            <p:nvPr/>
          </p:nvSpPr>
          <p:spPr>
            <a:xfrm>
              <a:off x="-4743574" y="2654343"/>
              <a:ext cx="3480832" cy="206429"/>
            </a:xfrm>
            <a:prstGeom prst="rect">
              <a:avLst/>
            </a:prstGeom>
            <a:noFill/>
          </p:spPr>
          <p:txBody>
            <a:bodyPr wrap="square" rtlCol="0">
              <a:spAutoFit/>
            </a:bodyPr>
            <a:lstStyle/>
            <a:p>
              <a:pPr algn="ctr" defTabSz="1241265"/>
              <a:r>
                <a:rPr lang="en-US" sz="1224" b="1" dirty="0">
                  <a:solidFill>
                    <a:srgbClr val="FFFFFF"/>
                  </a:solidFill>
                </a:rPr>
                <a:t>Validate – Enrich – Transform – Enrich - Route (VETER</a:t>
              </a:r>
              <a:r>
                <a:rPr lang="pt-PT" sz="1224" b="1" dirty="0">
                  <a:solidFill>
                    <a:srgbClr val="FFFFFF"/>
                  </a:solidFill>
                </a:rPr>
                <a:t>)</a:t>
              </a:r>
              <a:endParaRPr lang="en-US" sz="1496" b="1" dirty="0">
                <a:solidFill>
                  <a:srgbClr val="FFFFFF"/>
                </a:solidFill>
              </a:endParaRPr>
            </a:p>
          </p:txBody>
        </p:sp>
      </p:grpSp>
    </p:spTree>
    <p:extLst>
      <p:ext uri="{BB962C8B-B14F-4D97-AF65-F5344CB8AC3E}">
        <p14:creationId xmlns:p14="http://schemas.microsoft.com/office/powerpoint/2010/main" val="149243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1.94444E-6 4.32099E-6 L 0.17379 0.00339 " pathEditMode="relative" rAng="0" ptsTypes="AA">
                                      <p:cBhvr>
                                        <p:cTn id="13" dur="2000" fill="hold"/>
                                        <p:tgtEl>
                                          <p:spTgt spid="59"/>
                                        </p:tgtEl>
                                        <p:attrNameLst>
                                          <p:attrName>ppt_x</p:attrName>
                                          <p:attrName>ppt_y</p:attrName>
                                        </p:attrNameLst>
                                      </p:cBhvr>
                                      <p:rCtr x="8681" y="154"/>
                                    </p:animMotion>
                                  </p:childTnLst>
                                </p:cTn>
                              </p:par>
                              <p:par>
                                <p:cTn id="14" presetID="42" presetClass="path" presetSubtype="0" accel="50000" decel="50000" fill="hold" nodeType="withEffect">
                                  <p:stCondLst>
                                    <p:cond delay="0"/>
                                  </p:stCondLst>
                                  <p:childTnLst>
                                    <p:animMotion origin="layout" path="M 3.33333E-6 -2.71605E-6 L 0.27708 -0.22345 " pathEditMode="relative" rAng="0" ptsTypes="AA">
                                      <p:cBhvr>
                                        <p:cTn id="15" dur="2000" fill="hold"/>
                                        <p:tgtEl>
                                          <p:spTgt spid="60"/>
                                        </p:tgtEl>
                                        <p:attrNameLst>
                                          <p:attrName>ppt_x</p:attrName>
                                          <p:attrName>ppt_y</p:attrName>
                                        </p:attrNameLst>
                                      </p:cBhvr>
                                      <p:rCtr x="13854" y="-11173"/>
                                    </p:animMotion>
                                  </p:childTnLst>
                                </p:cTn>
                              </p:par>
                              <p:par>
                                <p:cTn id="16" presetID="42" presetClass="path" presetSubtype="0" accel="50000" decel="50000" fill="hold" nodeType="withEffect">
                                  <p:stCondLst>
                                    <p:cond delay="0"/>
                                  </p:stCondLst>
                                  <p:childTnLst>
                                    <p:animMotion origin="layout" path="M 1.38889E-6 -2.09877E-6 L 0.2092 -0.3145 " pathEditMode="relative" rAng="0" ptsTypes="AA">
                                      <p:cBhvr>
                                        <p:cTn id="17" dur="2000" fill="hold"/>
                                        <p:tgtEl>
                                          <p:spTgt spid="61"/>
                                        </p:tgtEl>
                                        <p:attrNameLst>
                                          <p:attrName>ppt_x</p:attrName>
                                          <p:attrName>ppt_y</p:attrName>
                                        </p:attrNameLst>
                                      </p:cBhvr>
                                      <p:rCtr x="10451" y="-15741"/>
                                    </p:animMotion>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5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61"/>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25"/>
                                        </p:tgtEl>
                                        <p:attrNameLst>
                                          <p:attrName>style.visibility</p:attrName>
                                        </p:attrNameLst>
                                      </p:cBhvr>
                                      <p:to>
                                        <p:strVal val="visible"/>
                                      </p:to>
                                    </p:set>
                                  </p:childTnLst>
                                </p:cTn>
                              </p:par>
                            </p:childTnLst>
                          </p:cTn>
                        </p:par>
                        <p:par>
                          <p:cTn id="38" fill="hold">
                            <p:stCondLst>
                              <p:cond delay="0"/>
                            </p:stCondLst>
                            <p:childTnLst>
                              <p:par>
                                <p:cTn id="39" presetID="42" presetClass="path" presetSubtype="0" accel="50000" decel="50000" fill="hold" nodeType="afterEffect">
                                  <p:stCondLst>
                                    <p:cond delay="0"/>
                                  </p:stCondLst>
                                  <p:childTnLst>
                                    <p:animMotion origin="layout" path="M -0.00313 -0.00463 L 0.15555 0.00185 " pathEditMode="relative" rAng="0" ptsTypes="AA">
                                      <p:cBhvr>
                                        <p:cTn id="40" dur="2000" fill="hold"/>
                                        <p:tgtEl>
                                          <p:spTgt spid="125"/>
                                        </p:tgtEl>
                                        <p:attrNameLst>
                                          <p:attrName>ppt_x</p:attrName>
                                          <p:attrName>ppt_y</p:attrName>
                                        </p:attrNameLst>
                                      </p:cBhvr>
                                      <p:rCtr x="7934" y="309"/>
                                    </p:animMotion>
                                  </p:childTnLst>
                                </p:cTn>
                              </p:par>
                            </p:childTnLst>
                          </p:cTn>
                        </p:par>
                        <p:par>
                          <p:cTn id="41" fill="hold">
                            <p:stCondLst>
                              <p:cond delay="2000"/>
                            </p:stCondLst>
                            <p:childTnLst>
                              <p:par>
                                <p:cTn id="42" presetID="42" presetClass="path" presetSubtype="0" accel="50000" decel="50000" fill="hold" nodeType="afterEffect">
                                  <p:stCondLst>
                                    <p:cond delay="0"/>
                                  </p:stCondLst>
                                  <p:childTnLst>
                                    <p:animMotion origin="layout" path="M 0.15555 0.00185 L 0.30868 -0.275 " pathEditMode="relative" rAng="0" ptsTypes="AA">
                                      <p:cBhvr>
                                        <p:cTn id="43" dur="2000" fill="hold"/>
                                        <p:tgtEl>
                                          <p:spTgt spid="125"/>
                                        </p:tgtEl>
                                        <p:attrNameLst>
                                          <p:attrName>ppt_x</p:attrName>
                                          <p:attrName>ppt_y</p:attrName>
                                        </p:attrNameLst>
                                      </p:cBhvr>
                                      <p:rCtr x="7656" y="-13858"/>
                                    </p:animMotion>
                                  </p:childTnLst>
                                </p:cTn>
                              </p:par>
                            </p:childTnLst>
                          </p:cTn>
                        </p:par>
                        <p:par>
                          <p:cTn id="44" fill="hold">
                            <p:stCondLst>
                              <p:cond delay="4000"/>
                            </p:stCondLst>
                            <p:childTnLst>
                              <p:par>
                                <p:cTn id="45" presetID="1" presetClass="exit" presetSubtype="0" fill="hold" nodeType="afterEffect">
                                  <p:stCondLst>
                                    <p:cond delay="0"/>
                                  </p:stCondLst>
                                  <p:childTnLst>
                                    <p:set>
                                      <p:cBhvr>
                                        <p:cTn id="46" dur="1" fill="hold">
                                          <p:stCondLst>
                                            <p:cond delay="0"/>
                                          </p:stCondLst>
                                        </p:cTn>
                                        <p:tgtEl>
                                          <p:spTgt spid="125"/>
                                        </p:tgtEl>
                                        <p:attrNameLst>
                                          <p:attrName>style.visibility</p:attrName>
                                        </p:attrNameLst>
                                      </p:cBhvr>
                                      <p:to>
                                        <p:strVal val="hidden"/>
                                      </p:to>
                                    </p:se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126"/>
                                        </p:tgtEl>
                                        <p:attrNameLst>
                                          <p:attrName>style.visibility</p:attrName>
                                        </p:attrNameLst>
                                      </p:cBhvr>
                                      <p:to>
                                        <p:strVal val="visible"/>
                                      </p:to>
                                    </p:set>
                                  </p:childTnLst>
                                </p:cTn>
                              </p:par>
                            </p:childTnLst>
                          </p:cTn>
                        </p:par>
                        <p:par>
                          <p:cTn id="50" fill="hold">
                            <p:stCondLst>
                              <p:cond delay="4000"/>
                            </p:stCondLst>
                            <p:childTnLst>
                              <p:par>
                                <p:cTn id="51" presetID="42" presetClass="path" presetSubtype="0" accel="50000" decel="50000" fill="hold" nodeType="afterEffect">
                                  <p:stCondLst>
                                    <p:cond delay="0"/>
                                  </p:stCondLst>
                                  <p:childTnLst>
                                    <p:animMotion origin="layout" path="M 2.5E-6 -3.45679E-6 L 0.08489 0.0071 " pathEditMode="relative" rAng="0" ptsTypes="AA">
                                      <p:cBhvr>
                                        <p:cTn id="52" dur="2000" fill="hold"/>
                                        <p:tgtEl>
                                          <p:spTgt spid="126"/>
                                        </p:tgtEl>
                                        <p:attrNameLst>
                                          <p:attrName>ppt_x</p:attrName>
                                          <p:attrName>ppt_y</p:attrName>
                                        </p:attrNameLst>
                                      </p:cBhvr>
                                      <p:rCtr x="4236" y="340"/>
                                    </p:animMotion>
                                  </p:childTnLst>
                                </p:cTn>
                              </p:par>
                            </p:childTnLst>
                          </p:cTn>
                        </p:par>
                        <p:par>
                          <p:cTn id="53" fill="hold">
                            <p:stCondLst>
                              <p:cond delay="6000"/>
                            </p:stCondLst>
                            <p:childTnLst>
                              <p:par>
                                <p:cTn id="54" presetID="42" presetClass="path" presetSubtype="0" accel="50000" decel="50000" fill="hold" nodeType="afterEffect">
                                  <p:stCondLst>
                                    <p:cond delay="0"/>
                                  </p:stCondLst>
                                  <p:childTnLst>
                                    <p:animMotion origin="layout" path="M 0.0849 0.0071 L 0.0849 0.37747 " pathEditMode="relative" rAng="0" ptsTypes="AA">
                                      <p:cBhvr>
                                        <p:cTn id="55" dur="2000" fill="hold"/>
                                        <p:tgtEl>
                                          <p:spTgt spid="126"/>
                                        </p:tgtEl>
                                        <p:attrNameLst>
                                          <p:attrName>ppt_x</p:attrName>
                                          <p:attrName>ppt_y</p:attrName>
                                        </p:attrNameLst>
                                      </p:cBhvr>
                                      <p:rCtr x="0" y="18519"/>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849 0.37782 L 0.33334 0.37813 " pathEditMode="relative" rAng="0" ptsTypes="AA">
                                      <p:cBhvr>
                                        <p:cTn id="59" dur="2000" fill="hold"/>
                                        <p:tgtEl>
                                          <p:spTgt spid="126"/>
                                        </p:tgtEl>
                                        <p:attrNameLst>
                                          <p:attrName>ppt_x</p:attrName>
                                          <p:attrName>ppt_y</p:attrName>
                                        </p:attrNameLst>
                                      </p:cBhvr>
                                      <p:rCtr x="12413" y="0"/>
                                    </p:animMotion>
                                  </p:childTnLst>
                                </p:cTn>
                              </p:par>
                            </p:childTnLst>
                          </p:cTn>
                        </p:par>
                        <p:par>
                          <p:cTn id="60" fill="hold">
                            <p:stCondLst>
                              <p:cond delay="2000"/>
                            </p:stCondLst>
                            <p:childTnLst>
                              <p:par>
                                <p:cTn id="61" presetID="1" presetClass="exit" presetSubtype="0" fill="hold" nodeType="afterEffect">
                                  <p:stCondLst>
                                    <p:cond delay="0"/>
                                  </p:stCondLst>
                                  <p:childTnLst>
                                    <p:set>
                                      <p:cBhvr>
                                        <p:cTn id="62" dur="1" fill="hold">
                                          <p:stCondLst>
                                            <p:cond delay="0"/>
                                          </p:stCondLst>
                                        </p:cTn>
                                        <p:tgtEl>
                                          <p:spTgt spid="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bwMode="auto">
          <a:xfrm>
            <a:off x="373269" y="1143000"/>
            <a:ext cx="9589383" cy="5594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None/>
            </a:pPr>
            <a:r>
              <a:rPr lang="nl-NL" dirty="0"/>
              <a:t>	     Senior Software Developer at DevScope  </a:t>
            </a:r>
          </a:p>
          <a:p>
            <a:pPr marL="0" indent="0">
              <a:buNone/>
            </a:pPr>
            <a:r>
              <a:rPr lang="nl-NL" dirty="0" smtClean="0"/>
              <a:t>   </a:t>
            </a:r>
            <a:r>
              <a:rPr lang="nl-NL" dirty="0"/>
              <a:t>	</a:t>
            </a:r>
            <a:r>
              <a:rPr lang="nl-NL" dirty="0" smtClean="0"/>
              <a:t>     </a:t>
            </a:r>
            <a:r>
              <a:rPr lang="en-US" dirty="0"/>
              <a:t>Microsoft Integration MVP since </a:t>
            </a:r>
            <a:r>
              <a:rPr lang="en-US" dirty="0" smtClean="0"/>
              <a:t>2011</a:t>
            </a:r>
            <a:endParaRPr lang="nl-NL" dirty="0" smtClean="0"/>
          </a:p>
          <a:p>
            <a:pPr marL="0" indent="0">
              <a:buNone/>
            </a:pPr>
            <a:endParaRPr lang="nl-NL" dirty="0"/>
          </a:p>
          <a:p>
            <a:pPr>
              <a:buClr>
                <a:schemeClr val="tx1"/>
              </a:buClr>
            </a:pPr>
            <a:r>
              <a:rPr lang="en-US" sz="2000" dirty="0" smtClean="0"/>
              <a:t>Member and co-founder of </a:t>
            </a:r>
            <a:r>
              <a:rPr lang="en-US" sz="2000" dirty="0" err="1" smtClean="0"/>
              <a:t>BizTalkCrew</a:t>
            </a:r>
            <a:r>
              <a:rPr lang="en-US" sz="2000" dirty="0" smtClean="0"/>
              <a:t> – BizTalk Innovation Day Events</a:t>
            </a:r>
          </a:p>
          <a:p>
            <a:pPr>
              <a:buClr>
                <a:schemeClr val="tx1"/>
              </a:buClr>
            </a:pPr>
            <a:r>
              <a:rPr lang="en-US" sz="2000" dirty="0" smtClean="0"/>
              <a:t>Writer </a:t>
            </a:r>
            <a:r>
              <a:rPr lang="en-US" sz="2000" dirty="0"/>
              <a:t>of numerous articles for Portuguese eMagazine “Programar”</a:t>
            </a:r>
          </a:p>
          <a:p>
            <a:pPr>
              <a:buClr>
                <a:schemeClr val="tx1"/>
              </a:buClr>
            </a:pPr>
            <a:r>
              <a:rPr lang="en-US" sz="2000" dirty="0" smtClean="0"/>
              <a:t>Author </a:t>
            </a:r>
            <a:r>
              <a:rPr lang="en-US" sz="2000" dirty="0"/>
              <a:t>“Sandro Pereira BizTalk Blog” http://sandroaspbiztalkblog.wordpress.com</a:t>
            </a:r>
          </a:p>
          <a:p>
            <a:pPr>
              <a:buClr>
                <a:schemeClr val="tx1"/>
              </a:buClr>
            </a:pPr>
            <a:r>
              <a:rPr lang="en-US" sz="2000" dirty="0"/>
              <a:t>Member of “BizTalkAdminsblogging.com” and “BizTalk Brasil” community</a:t>
            </a:r>
          </a:p>
          <a:p>
            <a:pPr>
              <a:buClr>
                <a:schemeClr val="tx1"/>
              </a:buClr>
            </a:pPr>
            <a:r>
              <a:rPr lang="en-US" sz="2000" dirty="0"/>
              <a:t>Member NetPonto </a:t>
            </a:r>
            <a:r>
              <a:rPr lang="en-US" sz="2000" dirty="0" smtClean="0"/>
              <a:t>community, MSDN BizTalk </a:t>
            </a:r>
            <a:r>
              <a:rPr lang="en-US" sz="2000" dirty="0"/>
              <a:t>Forums Moderator</a:t>
            </a:r>
          </a:p>
          <a:p>
            <a:pPr>
              <a:buClr>
                <a:schemeClr val="tx1"/>
              </a:buClr>
            </a:pPr>
            <a:r>
              <a:rPr lang="en-US" sz="2000" dirty="0"/>
              <a:t>TechNet Wiki author (Wiki Ninja)</a:t>
            </a:r>
          </a:p>
          <a:p>
            <a:pPr>
              <a:buClr>
                <a:schemeClr val="tx1"/>
              </a:buClr>
            </a:pPr>
            <a:r>
              <a:rPr lang="en-US" sz="2000" dirty="0"/>
              <a:t>TechNet Gallery, Code Gallery and CodePlex contributor</a:t>
            </a:r>
          </a:p>
          <a:p>
            <a:pPr>
              <a:buClr>
                <a:schemeClr val="tx1"/>
              </a:buClr>
            </a:pPr>
            <a:r>
              <a:rPr lang="en-US" sz="2000" dirty="0"/>
              <a:t>Public speaker </a:t>
            </a:r>
            <a:endParaRPr lang="en-US" sz="2000" dirty="0" smtClean="0"/>
          </a:p>
          <a:p>
            <a:pPr>
              <a:buClr>
                <a:schemeClr val="tx1"/>
              </a:buClr>
            </a:pPr>
            <a:r>
              <a:rPr lang="en-US" sz="2000" dirty="0"/>
              <a:t>Technical Reviewer PACKT Publishing</a:t>
            </a:r>
          </a:p>
          <a:p>
            <a:pPr lvl="1">
              <a:buClr>
                <a:schemeClr val="tx1"/>
              </a:buClr>
            </a:pPr>
            <a:r>
              <a:rPr lang="en-US" sz="1700" dirty="0"/>
              <a:t>BizTalk Server 2010 Cookbook (April 2012)</a:t>
            </a:r>
            <a:endParaRPr lang="en-US" sz="2000" dirty="0"/>
          </a:p>
          <a:p>
            <a:pPr>
              <a:buClr>
                <a:schemeClr val="tx1"/>
              </a:buClr>
            </a:pPr>
            <a:r>
              <a:rPr lang="en-US" sz="2000" dirty="0" smtClean="0"/>
              <a:t>Author book: BizTalk Mapping Patterns and Best Practices</a:t>
            </a:r>
            <a:endParaRPr lang="en-US" sz="2000" dirty="0"/>
          </a:p>
        </p:txBody>
      </p:sp>
      <p:sp>
        <p:nvSpPr>
          <p:cNvPr id="11" name="Title 1"/>
          <p:cNvSpPr txBox="1">
            <a:spLocks/>
          </p:cNvSpPr>
          <p:nvPr/>
        </p:nvSpPr>
        <p:spPr>
          <a:xfrm>
            <a:off x="406400" y="381000"/>
            <a:ext cx="10363200" cy="6096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Sandro Pereira</a:t>
            </a:r>
          </a:p>
        </p:txBody>
      </p:sp>
      <p:pic>
        <p:nvPicPr>
          <p:cNvPr id="13" name="Picture 3" descr="C:\Users\spereira\Pictures\sandro96x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13" y="1192322"/>
            <a:ext cx="877871" cy="9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13" descr="MVP_FullColor_ForScreen.png"/>
          <p:cNvPicPr>
            <a:picLocks noChangeAspect="1"/>
          </p:cNvPicPr>
          <p:nvPr/>
        </p:nvPicPr>
        <p:blipFill>
          <a:blip r:embed="rId4" cstate="print"/>
          <a:stretch>
            <a:fillRect/>
          </a:stretch>
        </p:blipFill>
        <p:spPr>
          <a:xfrm>
            <a:off x="10354690" y="2106722"/>
            <a:ext cx="1264147" cy="1956232"/>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42831108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82" y="4844356"/>
            <a:ext cx="12434711" cy="2253791"/>
          </a:xfrm>
          <a:prstGeom prst="rect">
            <a:avLst/>
          </a:prstGeom>
          <a:solidFill>
            <a:srgbClr val="0072C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a:solidFill>
                  <a:srgbClr val="0072C6"/>
                </a:solidFill>
              </a:rPr>
              <a:t>EDI Capabilities</a:t>
            </a: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smtClean="0">
                <a:solidFill>
                  <a:prstClr val="white"/>
                </a:solidFill>
              </a:rPr>
              <a:t>Electronic Data Interchange (EDI)</a:t>
            </a:r>
            <a:r>
              <a:rPr lang="en-US" sz="2448" dirty="0" smtClean="0">
                <a:solidFill>
                  <a:prstClr val="white"/>
                </a:solidFill>
              </a:rPr>
              <a:t> targeted at business-to-business (B2B) scenarios in the form of a finished service built for trading partner management.</a:t>
            </a:r>
            <a:endParaRPr lang="en-US" sz="2448" dirty="0">
              <a:solidFill>
                <a:prstClr val="white"/>
              </a:solidFill>
            </a:endParaRPr>
          </a:p>
        </p:txBody>
      </p:sp>
      <p:grpSp>
        <p:nvGrpSpPr>
          <p:cNvPr id="24" name="Group 23"/>
          <p:cNvGrpSpPr/>
          <p:nvPr/>
        </p:nvGrpSpPr>
        <p:grpSpPr>
          <a:xfrm>
            <a:off x="6046223" y="940964"/>
            <a:ext cx="5710308" cy="2486941"/>
            <a:chOff x="2985452" y="1941064"/>
            <a:chExt cx="6424674" cy="2798059"/>
          </a:xfrm>
        </p:grpSpPr>
        <p:sp>
          <p:nvSpPr>
            <p:cNvPr id="25" name="Rectangle 24"/>
            <p:cNvSpPr/>
            <p:nvPr/>
          </p:nvSpPr>
          <p:spPr bwMode="auto">
            <a:xfrm>
              <a:off x="3157429" y="1941066"/>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rPr>
                <a:t>B2B comm</a:t>
              </a:r>
            </a:p>
          </p:txBody>
        </p:sp>
        <p:sp>
          <p:nvSpPr>
            <p:cNvPr id="26" name="Rectangle 25"/>
            <p:cNvSpPr/>
            <p:nvPr/>
          </p:nvSpPr>
          <p:spPr bwMode="auto">
            <a:xfrm>
              <a:off x="6460671" y="1941064"/>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rPr>
                <a:t>Portal</a:t>
              </a:r>
            </a:p>
          </p:txBody>
        </p:sp>
        <p:pic>
          <p:nvPicPr>
            <p:cNvPr id="27" name="Picture 8" descr="\\MAGNUM\Projects\Microsoft\Cloud Power FY12\Design\Icons\PNGs\Partner.png"/>
            <p:cNvPicPr>
              <a:picLocks noChangeAspect="1" noChangeArrowheads="1"/>
            </p:cNvPicPr>
            <p:nvPr/>
          </p:nvPicPr>
          <p:blipFill>
            <a:blip r:embed="rId3" cstate="print">
              <a:lum bright="100000"/>
            </a:blip>
            <a:srcRect/>
            <a:stretch>
              <a:fillRect/>
            </a:stretch>
          </p:blipFill>
          <p:spPr bwMode="auto">
            <a:xfrm>
              <a:off x="4418012" y="2133600"/>
              <a:ext cx="1828800" cy="1828800"/>
            </a:xfrm>
            <a:prstGeom prst="rect">
              <a:avLst/>
            </a:prstGeom>
            <a:noFill/>
          </p:spPr>
        </p:pic>
        <p:pic>
          <p:nvPicPr>
            <p:cNvPr id="28" name="Picture 8" descr="\\MAGNUM\Projects\Microsoft\Cloud Power FY12\Design\Icons\PNGs\Partner.png"/>
            <p:cNvPicPr>
              <a:picLocks noChangeAspect="1" noChangeArrowheads="1"/>
            </p:cNvPicPr>
            <p:nvPr/>
          </p:nvPicPr>
          <p:blipFill>
            <a:blip r:embed="rId3" cstate="print">
              <a:lum bright="100000"/>
            </a:blip>
            <a:srcRect/>
            <a:stretch>
              <a:fillRect/>
            </a:stretch>
          </p:blipFill>
          <p:spPr bwMode="auto">
            <a:xfrm>
              <a:off x="2985452" y="2133600"/>
              <a:ext cx="1828800" cy="1828800"/>
            </a:xfrm>
            <a:prstGeom prst="rect">
              <a:avLst/>
            </a:prstGeom>
            <a:noFill/>
          </p:spPr>
        </p:pic>
        <p:pic>
          <p:nvPicPr>
            <p:cNvPr id="29" name="Picture 2" descr="\\MAGNUM\Projects\Microsoft\Cloud Power FY12\Design\ICONS_PNG\Devices.png"/>
            <p:cNvPicPr>
              <a:picLocks noChangeAspect="1" noChangeArrowheads="1"/>
            </p:cNvPicPr>
            <p:nvPr/>
          </p:nvPicPr>
          <p:blipFill>
            <a:blip r:embed="rId4" cstate="print">
              <a:lum bright="100000"/>
            </a:blip>
            <a:srcRect l="50000" r="2000" b="50000"/>
            <a:stretch>
              <a:fillRect/>
            </a:stretch>
          </p:blipFill>
          <p:spPr bwMode="auto">
            <a:xfrm>
              <a:off x="7020998" y="2113272"/>
              <a:ext cx="1828800" cy="1905000"/>
            </a:xfrm>
            <a:prstGeom prst="rect">
              <a:avLst/>
            </a:prstGeom>
            <a:noFill/>
            <a:ln>
              <a:noFill/>
            </a:ln>
          </p:spPr>
        </p:pic>
      </p:grpSp>
    </p:spTree>
    <p:extLst>
      <p:ext uri="{BB962C8B-B14F-4D97-AF65-F5344CB8AC3E}">
        <p14:creationId xmlns:p14="http://schemas.microsoft.com/office/powerpoint/2010/main" val="368176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it-IT" dirty="0"/>
              <a:t>EDI </a:t>
            </a:r>
            <a:r>
              <a:rPr lang="it-IT" dirty="0" smtClean="0"/>
              <a:t>Service</a:t>
            </a:r>
            <a:br>
              <a:rPr lang="it-IT" dirty="0" smtClean="0"/>
            </a:br>
            <a:r>
              <a:rPr lang="it-IT" dirty="0" smtClean="0"/>
              <a:t>Order </a:t>
            </a:r>
            <a:r>
              <a:rPr lang="it-IT" dirty="0"/>
              <a:t>Processing Scenario</a:t>
            </a:r>
            <a:endParaRPr lang="pt-PT" dirty="0"/>
          </a:p>
        </p:txBody>
      </p:sp>
      <p:sp>
        <p:nvSpPr>
          <p:cNvPr id="6" name="Slide Number Placeholder 5"/>
          <p:cNvSpPr>
            <a:spLocks noGrp="1"/>
          </p:cNvSpPr>
          <p:nvPr>
            <p:ph type="sldNum" sz="quarter" idx="4294967295"/>
          </p:nvPr>
        </p:nvSpPr>
        <p:spPr>
          <a:xfrm>
            <a:off x="9534525" y="6359525"/>
            <a:ext cx="2901950" cy="246063"/>
          </a:xfrm>
          <a:prstGeom prst="rect">
            <a:avLst/>
          </a:prstGeom>
        </p:spPr>
        <p:txBody>
          <a:bodyPr/>
          <a:lstStyle/>
          <a:p>
            <a:fld id="{406BA5C3-4A3D-4FA7-8EA0-AB15012EA744}" type="slidenum">
              <a:rPr lang="pt-PT" smtClean="0">
                <a:solidFill>
                  <a:srgbClr val="FFFFFF"/>
                </a:solidFill>
              </a:rPr>
              <a:pPr/>
              <a:t>21</a:t>
            </a:fld>
            <a:endParaRPr lang="pt-PT" dirty="0">
              <a:solidFill>
                <a:srgbClr val="FFFFFF"/>
              </a:solidFill>
            </a:endParaRPr>
          </a:p>
        </p:txBody>
      </p:sp>
      <p:sp>
        <p:nvSpPr>
          <p:cNvPr id="7" name="Rectangle 6"/>
          <p:cNvSpPr/>
          <p:nvPr/>
        </p:nvSpPr>
        <p:spPr>
          <a:xfrm>
            <a:off x="4067500" y="4497167"/>
            <a:ext cx="5841208" cy="2116006"/>
          </a:xfrm>
          <a:prstGeom prst="rect">
            <a:avLst/>
          </a:prstGeom>
          <a:solidFill>
            <a:schemeClr val="accent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43493"/>
            <a:endParaRPr lang="en-US" sz="2176" dirty="0">
              <a:solidFill>
                <a:srgbClr val="FFFFFF"/>
              </a:solidFill>
              <a:latin typeface="Segoe UI Light" pitchFamily="34" charset="0"/>
            </a:endParaRPr>
          </a:p>
          <a:p>
            <a:pPr algn="ctr" defTabSz="1243493"/>
            <a:endParaRPr lang="en-US" sz="2176" dirty="0">
              <a:solidFill>
                <a:srgbClr val="FFFFFF"/>
              </a:solidFill>
              <a:latin typeface="Segoe UI Light" pitchFamily="34" charset="0"/>
            </a:endParaRPr>
          </a:p>
          <a:p>
            <a:pPr algn="ctr" defTabSz="1243493"/>
            <a:endParaRPr lang="en-US" sz="2176" dirty="0">
              <a:solidFill>
                <a:srgbClr val="FFFFFF"/>
              </a:solidFill>
              <a:latin typeface="Segoe UI Light" pitchFamily="34" charset="0"/>
            </a:endParaRPr>
          </a:p>
          <a:p>
            <a:pPr algn="ctr" defTabSz="1243493"/>
            <a:endParaRPr lang="en-US" sz="2176" dirty="0">
              <a:solidFill>
                <a:srgbClr val="292929">
                  <a:lumMod val="65000"/>
                  <a:lumOff val="35000"/>
                </a:srgbClr>
              </a:solidFill>
              <a:latin typeface="Segoe UI Light" pitchFamily="34" charset="0"/>
            </a:endParaRPr>
          </a:p>
          <a:p>
            <a:pPr algn="r" defTabSz="1243493"/>
            <a:endParaRPr lang="en-US" sz="2176" dirty="0">
              <a:solidFill>
                <a:srgbClr val="C00000"/>
              </a:solidFill>
              <a:latin typeface="Segoe UI Light" pitchFamily="34" charset="0"/>
            </a:endParaRPr>
          </a:p>
          <a:p>
            <a:pPr algn="r" defTabSz="1243493"/>
            <a:endParaRPr lang="en-US" sz="2176" dirty="0">
              <a:solidFill>
                <a:srgbClr val="C00000"/>
              </a:solidFill>
              <a:latin typeface="Segoe UI Light" pitchFamily="34" charset="0"/>
            </a:endParaRPr>
          </a:p>
        </p:txBody>
      </p:sp>
      <p:pic>
        <p:nvPicPr>
          <p:cNvPr id="8" name="Picture 2" descr="C:\Users\chrisw\Desktop\Cloud Services 3.png"/>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4801182" y="-197983"/>
            <a:ext cx="6310371" cy="43511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67500" y="4481622"/>
            <a:ext cx="2095162" cy="1303972"/>
          </a:xfrm>
          <a:prstGeom prst="rect">
            <a:avLst/>
          </a:prstGeom>
          <a:solidFill>
            <a:schemeClr val="tx2"/>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solidFill>
                  <a:srgbClr val="FFFFFF"/>
                </a:solidFill>
                <a:latin typeface="Segoe UI Light" pitchFamily="34" charset="0"/>
              </a:rPr>
              <a:t>Sales Dashboard</a:t>
            </a:r>
          </a:p>
          <a:p>
            <a:pPr defTabSz="1243493" fontAlgn="auto">
              <a:spcBef>
                <a:spcPts val="0"/>
              </a:spcBef>
              <a:spcAft>
                <a:spcPts val="0"/>
              </a:spcAft>
            </a:pPr>
            <a:r>
              <a:rPr lang="en-US" sz="2176" dirty="0">
                <a:solidFill>
                  <a:srgbClr val="FFFFFF"/>
                </a:solidFill>
                <a:latin typeface="Segoe UI Light" pitchFamily="34" charset="0"/>
              </a:rPr>
              <a:t>(ASP .NET)</a:t>
            </a:r>
          </a:p>
        </p:txBody>
      </p:sp>
      <p:sp>
        <p:nvSpPr>
          <p:cNvPr id="12" name="Rectangle 11"/>
          <p:cNvSpPr/>
          <p:nvPr/>
        </p:nvSpPr>
        <p:spPr>
          <a:xfrm>
            <a:off x="7787013" y="4497166"/>
            <a:ext cx="2121694" cy="1303972"/>
          </a:xfrm>
          <a:prstGeom prst="rect">
            <a:avLst/>
          </a:prstGeom>
          <a:solidFill>
            <a:schemeClr val="tx2"/>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solidFill>
                  <a:srgbClr val="FFFFFF"/>
                </a:solidFill>
                <a:latin typeface="Segoe UI Light" pitchFamily="34" charset="0"/>
              </a:rPr>
              <a:t>Order Management LOB System</a:t>
            </a:r>
          </a:p>
        </p:txBody>
      </p:sp>
      <p:cxnSp>
        <p:nvCxnSpPr>
          <p:cNvPr id="13" name="Straight Arrow Connector 12"/>
          <p:cNvCxnSpPr>
            <a:stCxn id="9" idx="3"/>
            <a:endCxn id="12" idx="1"/>
          </p:cNvCxnSpPr>
          <p:nvPr/>
        </p:nvCxnSpPr>
        <p:spPr>
          <a:xfrm>
            <a:off x="6162661" y="5133608"/>
            <a:ext cx="1624351" cy="1554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29"/>
          <p:cNvSpPr txBox="1"/>
          <p:nvPr/>
        </p:nvSpPr>
        <p:spPr>
          <a:xfrm>
            <a:off x="5294305" y="3440080"/>
            <a:ext cx="1511125" cy="34349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defTabSz="1243493" fontAlgn="auto">
              <a:spcBef>
                <a:spcPts val="0"/>
              </a:spcBef>
              <a:spcAft>
                <a:spcPts val="0"/>
              </a:spcAft>
            </a:pPr>
            <a:r>
              <a:rPr lang="en-US" sz="1632" b="1" dirty="0">
                <a:gradFill>
                  <a:gsLst>
                    <a:gs pos="0">
                      <a:srgbClr val="EEECE1"/>
                    </a:gs>
                    <a:gs pos="100000">
                      <a:srgbClr val="EEECE1"/>
                    </a:gs>
                  </a:gsLst>
                  <a:lin ang="16200000" scaled="1"/>
                </a:gradFill>
                <a:latin typeface="Segoe UI Light" pitchFamily="34" charset="0"/>
              </a:rPr>
              <a:t>Orders</a:t>
            </a:r>
          </a:p>
        </p:txBody>
      </p:sp>
      <p:cxnSp>
        <p:nvCxnSpPr>
          <p:cNvPr id="15" name="Straight Arrow Connector 14"/>
          <p:cNvCxnSpPr>
            <a:stCxn id="22" idx="3"/>
            <a:endCxn id="16" idx="1"/>
          </p:cNvCxnSpPr>
          <p:nvPr/>
        </p:nvCxnSpPr>
        <p:spPr>
          <a:xfrm flipV="1">
            <a:off x="2453283" y="3064230"/>
            <a:ext cx="2783966" cy="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237250" y="2754525"/>
            <a:ext cx="1568181" cy="619410"/>
          </a:xfrm>
          <a:prstGeom prst="rect">
            <a:avLst/>
          </a:prstGeom>
          <a:solidFill>
            <a:srgbClr val="4BACC6"/>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EDI Bridge</a:t>
            </a:r>
          </a:p>
        </p:txBody>
      </p:sp>
      <p:sp>
        <p:nvSpPr>
          <p:cNvPr id="17" name="Rectangle 16"/>
          <p:cNvSpPr/>
          <p:nvPr/>
        </p:nvSpPr>
        <p:spPr>
          <a:xfrm>
            <a:off x="7376720" y="2687571"/>
            <a:ext cx="2792984" cy="752509"/>
          </a:xfrm>
          <a:prstGeom prst="rect">
            <a:avLst/>
          </a:prstGeom>
          <a:solidFill>
            <a:srgbClr val="4BACC6"/>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Service Bus</a:t>
            </a:r>
          </a:p>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Hybrid Connectivity</a:t>
            </a:r>
          </a:p>
        </p:txBody>
      </p:sp>
      <p:sp>
        <p:nvSpPr>
          <p:cNvPr id="18" name="Rectangle 17"/>
          <p:cNvSpPr/>
          <p:nvPr/>
        </p:nvSpPr>
        <p:spPr>
          <a:xfrm>
            <a:off x="7000621" y="1692336"/>
            <a:ext cx="1572786" cy="619410"/>
          </a:xfrm>
          <a:prstGeom prst="rect">
            <a:avLst/>
          </a:prstGeom>
          <a:solidFill>
            <a:srgbClr val="4BACC6"/>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TPM Portal</a:t>
            </a:r>
          </a:p>
        </p:txBody>
      </p:sp>
      <p:cxnSp>
        <p:nvCxnSpPr>
          <p:cNvPr id="19" name="Straight Arrow Connector 18"/>
          <p:cNvCxnSpPr>
            <a:endCxn id="12" idx="0"/>
          </p:cNvCxnSpPr>
          <p:nvPr/>
        </p:nvCxnSpPr>
        <p:spPr>
          <a:xfrm>
            <a:off x="8847860" y="3440081"/>
            <a:ext cx="1" cy="10570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543314" y="1528433"/>
            <a:ext cx="0" cy="488629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67500" y="5988106"/>
            <a:ext cx="3786091" cy="552487"/>
          </a:xfrm>
          <a:prstGeom prst="rect">
            <a:avLst/>
          </a:prstGeom>
          <a:noFill/>
        </p:spPr>
        <p:txBody>
          <a:bodyPr wrap="square" lIns="124347" tIns="124347" rIns="124347" bIns="124347" rtlCol="0">
            <a:spAutoFit/>
          </a:bodyPr>
          <a:lstStyle/>
          <a:p>
            <a:pPr defTabSz="1243493">
              <a:lnSpc>
                <a:spcPct val="90000"/>
              </a:lnSpc>
              <a:spcBef>
                <a:spcPct val="20000"/>
              </a:spcBef>
              <a:buSzPct val="90000"/>
            </a:pPr>
            <a:r>
              <a:rPr lang="en-US" sz="2176" dirty="0">
                <a:solidFill>
                  <a:srgbClr val="3397D3">
                    <a:alpha val="99000"/>
                  </a:srgbClr>
                </a:solidFill>
                <a:latin typeface="Segoe UI Light" pitchFamily="34" charset="0"/>
              </a:rPr>
              <a:t>Contoso</a:t>
            </a:r>
            <a:endParaRPr lang="en-IN" sz="2176" dirty="0" err="1">
              <a:solidFill>
                <a:srgbClr val="3397D3">
                  <a:alpha val="99000"/>
                </a:srgbClr>
              </a:solidFill>
              <a:latin typeface="Segoe UI Light" pitchFamily="34" charset="0"/>
            </a:endParaRPr>
          </a:p>
        </p:txBody>
      </p:sp>
      <p:sp>
        <p:nvSpPr>
          <p:cNvPr id="22" name="Rectangle 21"/>
          <p:cNvSpPr/>
          <p:nvPr/>
        </p:nvSpPr>
        <p:spPr>
          <a:xfrm>
            <a:off x="403653" y="2311746"/>
            <a:ext cx="2049630" cy="1505019"/>
          </a:xfrm>
          <a:prstGeom prst="rect">
            <a:avLst/>
          </a:prstGeom>
          <a:solidFill>
            <a:schemeClr val="accent6"/>
          </a:solidFill>
          <a:ln>
            <a:solidFill>
              <a:srgbClr val="0072C6"/>
            </a:solidFill>
          </a:ln>
          <a:effectLst/>
        </p:spPr>
        <p:style>
          <a:lnRef idx="1">
            <a:schemeClr val="accent4"/>
          </a:lnRef>
          <a:fillRef idx="2">
            <a:schemeClr val="accent4"/>
          </a:fillRef>
          <a:effectRef idx="1">
            <a:schemeClr val="accent4"/>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solidFill>
                  <a:srgbClr val="FFFFFF"/>
                </a:solidFill>
                <a:latin typeface="Segoe UI Light" pitchFamily="34" charset="0"/>
              </a:rPr>
              <a:t>EDI App</a:t>
            </a:r>
          </a:p>
        </p:txBody>
      </p:sp>
      <p:sp>
        <p:nvSpPr>
          <p:cNvPr id="23" name="TextBox 22"/>
          <p:cNvSpPr txBox="1"/>
          <p:nvPr/>
        </p:nvSpPr>
        <p:spPr>
          <a:xfrm>
            <a:off x="403652" y="5988104"/>
            <a:ext cx="1492873" cy="552487"/>
          </a:xfrm>
          <a:prstGeom prst="rect">
            <a:avLst/>
          </a:prstGeom>
          <a:noFill/>
        </p:spPr>
        <p:txBody>
          <a:bodyPr wrap="none" lIns="124347" tIns="124347" rIns="124347" bIns="124347" rtlCol="0">
            <a:spAutoFit/>
          </a:bodyPr>
          <a:lstStyle/>
          <a:p>
            <a:pPr defTabSz="1243493">
              <a:lnSpc>
                <a:spcPct val="90000"/>
              </a:lnSpc>
              <a:spcBef>
                <a:spcPct val="20000"/>
              </a:spcBef>
              <a:buSzPct val="90000"/>
            </a:pPr>
            <a:r>
              <a:rPr lang="en-US" sz="2176" dirty="0">
                <a:solidFill>
                  <a:srgbClr val="3397D3">
                    <a:alpha val="99000"/>
                  </a:srgbClr>
                </a:solidFill>
                <a:latin typeface="Segoe UI Light" pitchFamily="34" charset="0"/>
              </a:rPr>
              <a:t>Northwind</a:t>
            </a:r>
          </a:p>
        </p:txBody>
      </p:sp>
      <p:cxnSp>
        <p:nvCxnSpPr>
          <p:cNvPr id="24" name="Straight Arrow Connector 23"/>
          <p:cNvCxnSpPr>
            <a:endCxn id="17" idx="1"/>
          </p:cNvCxnSpPr>
          <p:nvPr/>
        </p:nvCxnSpPr>
        <p:spPr>
          <a:xfrm>
            <a:off x="6797028" y="3063826"/>
            <a:ext cx="57969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580" y="2771904"/>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3981610" y="2304781"/>
            <a:ext cx="4473254" cy="2384962"/>
            <a:chOff x="5398824" y="5007430"/>
            <a:chExt cx="3948376" cy="2104570"/>
          </a:xfrm>
        </p:grpSpPr>
        <p:sp>
          <p:nvSpPr>
            <p:cNvPr id="27" name="Rectangle 26"/>
            <p:cNvSpPr/>
            <p:nvPr/>
          </p:nvSpPr>
          <p:spPr>
            <a:xfrm>
              <a:off x="5407207" y="5007430"/>
              <a:ext cx="3939993" cy="2104570"/>
            </a:xfrm>
            <a:prstGeom prst="rect">
              <a:avLst/>
            </a:prstGeom>
            <a:solidFill>
              <a:schemeClr val="tx2">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0843"/>
              <a:endParaRPr lang="en-US" sz="2176">
                <a:solidFill>
                  <a:prstClr val="white"/>
                </a:solidFill>
              </a:endParaRPr>
            </a:p>
          </p:txBody>
        </p:sp>
        <p:sp>
          <p:nvSpPr>
            <p:cNvPr id="28" name="TextBox 27"/>
            <p:cNvSpPr txBox="1"/>
            <p:nvPr/>
          </p:nvSpPr>
          <p:spPr>
            <a:xfrm>
              <a:off x="5464413" y="5007430"/>
              <a:ext cx="525215" cy="376947"/>
            </a:xfrm>
            <a:prstGeom prst="rect">
              <a:avLst/>
            </a:prstGeom>
            <a:noFill/>
          </p:spPr>
          <p:txBody>
            <a:bodyPr wrap="none" rtlCol="0">
              <a:spAutoFit/>
            </a:bodyPr>
            <a:lstStyle/>
            <a:p>
              <a:pPr defTabSz="1240843"/>
              <a:r>
                <a:rPr lang="sv-SE" sz="2176" dirty="0">
                  <a:solidFill>
                    <a:prstClr val="black"/>
                  </a:solidFill>
                </a:rPr>
                <a:t>EDI</a:t>
              </a:r>
              <a:endParaRPr lang="en-US" sz="2176" dirty="0">
                <a:solidFill>
                  <a:prstClr val="black"/>
                </a:solidFill>
              </a:endParaRPr>
            </a:p>
          </p:txBody>
        </p:sp>
        <p:sp>
          <p:nvSpPr>
            <p:cNvPr id="29" name="Rectangle 28"/>
            <p:cNvSpPr/>
            <p:nvPr/>
          </p:nvSpPr>
          <p:spPr bwMode="auto">
            <a:xfrm>
              <a:off x="5542840" y="547890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TPM</a:t>
              </a:r>
            </a:p>
          </p:txBody>
        </p:sp>
        <p:sp>
          <p:nvSpPr>
            <p:cNvPr id="30" name="Rectangle 29"/>
            <p:cNvSpPr/>
            <p:nvPr/>
          </p:nvSpPr>
          <p:spPr bwMode="auto">
            <a:xfrm>
              <a:off x="6766976" y="5478905"/>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AS2</a:t>
              </a:r>
            </a:p>
          </p:txBody>
        </p:sp>
        <p:sp>
          <p:nvSpPr>
            <p:cNvPr id="31" name="Rectangle 30"/>
            <p:cNvSpPr/>
            <p:nvPr/>
          </p:nvSpPr>
          <p:spPr bwMode="auto">
            <a:xfrm>
              <a:off x="5542840" y="605971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EDIFACT</a:t>
              </a:r>
            </a:p>
          </p:txBody>
        </p:sp>
        <p:sp>
          <p:nvSpPr>
            <p:cNvPr id="32" name="Rectangle 31"/>
            <p:cNvSpPr/>
            <p:nvPr/>
          </p:nvSpPr>
          <p:spPr bwMode="auto">
            <a:xfrm>
              <a:off x="6766976" y="6059715"/>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X12</a:t>
              </a:r>
            </a:p>
          </p:txBody>
        </p:sp>
        <p:sp>
          <p:nvSpPr>
            <p:cNvPr id="33" name="Rectangle 32"/>
            <p:cNvSpPr/>
            <p:nvPr/>
          </p:nvSpPr>
          <p:spPr bwMode="auto">
            <a:xfrm>
              <a:off x="8031907" y="547890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BAM</a:t>
              </a:r>
            </a:p>
          </p:txBody>
        </p:sp>
        <p:sp>
          <p:nvSpPr>
            <p:cNvPr id="34" name="Rectangle 33"/>
            <p:cNvSpPr/>
            <p:nvPr/>
          </p:nvSpPr>
          <p:spPr bwMode="auto">
            <a:xfrm>
              <a:off x="8031907" y="605971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FTP</a:t>
              </a:r>
            </a:p>
          </p:txBody>
        </p:sp>
        <p:sp>
          <p:nvSpPr>
            <p:cNvPr id="35" name="TextBox 34"/>
            <p:cNvSpPr txBox="1"/>
            <p:nvPr/>
          </p:nvSpPr>
          <p:spPr>
            <a:xfrm>
              <a:off x="5398824" y="6644137"/>
              <a:ext cx="3948376" cy="295470"/>
            </a:xfrm>
            <a:prstGeom prst="rect">
              <a:avLst/>
            </a:prstGeom>
            <a:noFill/>
          </p:spPr>
          <p:txBody>
            <a:bodyPr wrap="square" lIns="0" tIns="0" rIns="0" bIns="0" rtlCol="0">
              <a:spAutoFit/>
            </a:bodyPr>
            <a:lstStyle/>
            <a:p>
              <a:pPr algn="ctr" defTabSz="1240843"/>
              <a:r>
                <a:rPr lang="sv-SE" sz="2176" i="1" dirty="0">
                  <a:gradFill>
                    <a:gsLst>
                      <a:gs pos="0">
                        <a:prstClr val="black"/>
                      </a:gs>
                      <a:gs pos="86000">
                        <a:prstClr val="black"/>
                      </a:gs>
                    </a:gsLst>
                    <a:lin ang="5400000" scaled="0"/>
                  </a:gradFill>
                </a:rPr>
                <a:t>10.000+ EDI schemas</a:t>
              </a:r>
            </a:p>
          </p:txBody>
        </p:sp>
      </p:grpSp>
      <p:pic>
        <p:nvPicPr>
          <p:cNvPr id="36" name="Picture 3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12474" y="2694192"/>
            <a:ext cx="867839" cy="67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4099" y="2749244"/>
            <a:ext cx="867839" cy="67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366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 -7.40741E-7 L 0.21875 -7.40741E-7 " pathEditMode="relative" rAng="0" ptsTypes="AA">
                                      <p:cBhvr>
                                        <p:cTn id="8" dur="2000" fill="hold"/>
                                        <p:tgtEl>
                                          <p:spTgt spid="25"/>
                                        </p:tgtEl>
                                        <p:attrNameLst>
                                          <p:attrName>ppt_x</p:attrName>
                                          <p:attrName>ppt_y</p:attrName>
                                        </p:attrNameLst>
                                      </p:cBhvr>
                                      <p:rCtr x="10938" y="0"/>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par>
                          <p:cTn id="13" fill="hold">
                            <p:stCondLst>
                              <p:cond delay="0"/>
                            </p:stCondLst>
                            <p:childTnLst>
                              <p:par>
                                <p:cTn id="14" presetID="23" presetClass="entr" presetSubtype="16"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1000" fill="hold"/>
                                        <p:tgtEl>
                                          <p:spTgt spid="26"/>
                                        </p:tgtEl>
                                        <p:attrNameLst>
                                          <p:attrName>ppt_w</p:attrName>
                                        </p:attrNameLst>
                                      </p:cBhvr>
                                      <p:tavLst>
                                        <p:tav tm="0">
                                          <p:val>
                                            <p:fltVal val="0"/>
                                          </p:val>
                                        </p:tav>
                                        <p:tav tm="100000">
                                          <p:val>
                                            <p:strVal val="#ppt_w"/>
                                          </p:val>
                                        </p:tav>
                                      </p:tavLst>
                                    </p:anim>
                                    <p:anim calcmode="lin" valueType="num">
                                      <p:cBhvr>
                                        <p:cTn id="17" dur="10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63" presetClass="path" presetSubtype="0" accel="50000" decel="50000" fill="hold" nodeType="withEffect">
                                  <p:stCondLst>
                                    <p:cond delay="0"/>
                                  </p:stCondLst>
                                  <p:childTnLst>
                                    <p:animMotion origin="layout" path="M 0.00278 0.00031 L 0.15556 0.00772 " pathEditMode="relative" rAng="0" ptsTypes="AA">
                                      <p:cBhvr>
                                        <p:cTn id="25" dur="2000" fill="hold"/>
                                        <p:tgtEl>
                                          <p:spTgt spid="36"/>
                                        </p:tgtEl>
                                        <p:attrNameLst>
                                          <p:attrName>ppt_x</p:attrName>
                                          <p:attrName>ppt_y</p:attrName>
                                        </p:attrNameLst>
                                      </p:cBhvr>
                                      <p:rCtr x="7639" y="370"/>
                                    </p:animMotion>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6"/>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childTnLst>
                          </p:cTn>
                        </p:par>
                        <p:par>
                          <p:cTn id="32" fill="hold">
                            <p:stCondLst>
                              <p:cond delay="0"/>
                            </p:stCondLst>
                            <p:childTnLst>
                              <p:par>
                                <p:cTn id="33" presetID="42" presetClass="path" presetSubtype="0" accel="50000" decel="50000" fill="hold" nodeType="afterEffect">
                                  <p:stCondLst>
                                    <p:cond delay="0"/>
                                  </p:stCondLst>
                                  <p:childTnLst>
                                    <p:animMotion origin="layout" path="M 0.00278 -0.00031 L 0.14444 -0.00093 " pathEditMode="relative" rAng="0" ptsTypes="AA">
                                      <p:cBhvr>
                                        <p:cTn id="34" dur="2000" fill="hold"/>
                                        <p:tgtEl>
                                          <p:spTgt spid="37"/>
                                        </p:tgtEl>
                                        <p:attrNameLst>
                                          <p:attrName>ppt_x</p:attrName>
                                          <p:attrName>ppt_y</p:attrName>
                                        </p:attrNameLst>
                                      </p:cBhvr>
                                      <p:rCtr x="7083" y="-31"/>
                                    </p:animMotion>
                                  </p:childTnLst>
                                </p:cTn>
                              </p:par>
                            </p:childTnLst>
                          </p:cTn>
                        </p:par>
                        <p:par>
                          <p:cTn id="35" fill="hold">
                            <p:stCondLst>
                              <p:cond delay="2000"/>
                            </p:stCondLst>
                            <p:childTnLst>
                              <p:par>
                                <p:cTn id="36" presetID="42" presetClass="path" presetSubtype="0" accel="50000" decel="50000" fill="hold" nodeType="afterEffect">
                                  <p:stCondLst>
                                    <p:cond delay="0"/>
                                  </p:stCondLst>
                                  <p:childTnLst>
                                    <p:animMotion origin="layout" path="M 0.14687 -0.00031 L 0.14409 0.29629 " pathEditMode="relative" rAng="0" ptsTypes="AA">
                                      <p:cBhvr>
                                        <p:cTn id="37" dur="2000" fill="hold"/>
                                        <p:tgtEl>
                                          <p:spTgt spid="37"/>
                                        </p:tgtEl>
                                        <p:attrNameLst>
                                          <p:attrName>ppt_x</p:attrName>
                                          <p:attrName>ppt_y</p:attrName>
                                        </p:attrNameLst>
                                      </p:cBhvr>
                                      <p:rCtr x="-139" y="14815"/>
                                    </p:animMotion>
                                  </p:childTnLst>
                                </p:cTn>
                              </p:par>
                            </p:childTnLst>
                          </p:cTn>
                        </p:par>
                        <p:par>
                          <p:cTn id="38" fill="hold">
                            <p:stCondLst>
                              <p:cond delay="4000"/>
                            </p:stCondLst>
                            <p:childTnLst>
                              <p:par>
                                <p:cTn id="39" presetID="1" presetClass="exit" presetSubtype="0" fill="hold" nodeType="afterEffect">
                                  <p:stCondLst>
                                    <p:cond delay="0"/>
                                  </p:stCondLst>
                                  <p:childTnLst>
                                    <p:set>
                                      <p:cBhvr>
                                        <p:cTn id="4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Microsoft Azure BizTalk Services</a:t>
            </a:r>
            <a:endParaRPr lang="en-US" dirty="0">
              <a:solidFill>
                <a:schemeClr val="bg1"/>
              </a:solidFill>
            </a:endParaRPr>
          </a:p>
        </p:txBody>
      </p:sp>
      <p:sp>
        <p:nvSpPr>
          <p:cNvPr id="7" name="Rectangle 6"/>
          <p:cNvSpPr/>
          <p:nvPr/>
        </p:nvSpPr>
        <p:spPr bwMode="auto">
          <a:xfrm>
            <a:off x="7969135" y="1233060"/>
            <a:ext cx="3844151" cy="5456666"/>
          </a:xfrm>
          <a:prstGeom prst="rect">
            <a:avLst/>
          </a:prstGeom>
          <a:solidFill>
            <a:schemeClr val="accent3"/>
          </a:solidFill>
          <a:ln>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B2B</a:t>
            </a:r>
            <a:endParaRPr lang="en-US" sz="1600" b="1"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EDI </a:t>
            </a:r>
            <a:r>
              <a:rPr lang="en-US" dirty="0">
                <a:gradFill>
                  <a:gsLst>
                    <a:gs pos="0">
                      <a:srgbClr val="FFFFFF"/>
                    </a:gs>
                    <a:gs pos="100000">
                      <a:srgbClr val="FFFFFF"/>
                    </a:gs>
                  </a:gsLst>
                  <a:lin ang="5400000" scaled="0"/>
                </a:gradFill>
                <a:ea typeface="Segoe UI" pitchFamily="34" charset="0"/>
                <a:cs typeface="Segoe UI" pitchFamily="34" charset="0"/>
              </a:rPr>
              <a:t>AS2 and X12 </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Trading Partner Management</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Agreements </a:t>
            </a:r>
            <a:r>
              <a:rPr lang="en-US" dirty="0" err="1">
                <a:gradFill>
                  <a:gsLst>
                    <a:gs pos="0">
                      <a:srgbClr val="FFFFFF"/>
                    </a:gs>
                    <a:gs pos="100000">
                      <a:srgbClr val="FFFFFF"/>
                    </a:gs>
                  </a:gsLst>
                  <a:lin ang="5400000" scaled="0"/>
                </a:gradFill>
                <a:ea typeface="Segoe UI" pitchFamily="34" charset="0"/>
                <a:cs typeface="Segoe UI" pitchFamily="34" charset="0"/>
              </a:rPr>
              <a:t>config</a:t>
            </a:r>
            <a:r>
              <a:rPr lang="en-US" dirty="0">
                <a:gradFill>
                  <a:gsLst>
                    <a:gs pos="0">
                      <a:srgbClr val="FFFFFF"/>
                    </a:gs>
                    <a:gs pos="100000">
                      <a:srgbClr val="FFFFFF"/>
                    </a:gs>
                  </a:gsLst>
                  <a:lin ang="5400000" scaled="0"/>
                </a:gradFill>
                <a:ea typeface="Segoe UI" pitchFamily="34" charset="0"/>
                <a:cs typeface="Segoe UI" pitchFamily="34" charset="0"/>
              </a:rPr>
              <a:t> templates</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EDI batching</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Tracking</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Archiving with NRR</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TPM OM API</a:t>
            </a: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203789" y="1233061"/>
            <a:ext cx="3708438" cy="5456666"/>
          </a:xfrm>
          <a:prstGeom prst="rect">
            <a:avLst/>
          </a:prstGeom>
          <a:solidFill>
            <a:srgbClr val="00B0F0"/>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EAI</a:t>
            </a:r>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Transport </a:t>
            </a:r>
            <a:r>
              <a:rPr lang="en-US" dirty="0">
                <a:gradFill>
                  <a:gsLst>
                    <a:gs pos="0">
                      <a:srgbClr val="FFFFFF"/>
                    </a:gs>
                    <a:gs pos="100000">
                      <a:srgbClr val="FFFFFF"/>
                    </a:gs>
                  </a:gsLst>
                  <a:lin ang="5400000" scaled="0"/>
                </a:gradFill>
                <a:ea typeface="Segoe UI" pitchFamily="34" charset="0"/>
                <a:cs typeface="Segoe UI" pitchFamily="34" charset="0"/>
              </a:rPr>
              <a:t>adapters for FTP/FTPs, SFTP, HTTP</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Hybrid connectivity to SQL, SAP, Oracle EBS, Oracle DB</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Content based routing to </a:t>
            </a:r>
            <a:r>
              <a:rPr lang="en-US" dirty="0" smtClean="0">
                <a:gradFill>
                  <a:gsLst>
                    <a:gs pos="0">
                      <a:srgbClr val="FFFFFF"/>
                    </a:gs>
                    <a:gs pos="100000">
                      <a:srgbClr val="FFFFFF"/>
                    </a:gs>
                  </a:gsLst>
                  <a:lin ang="5400000" scaled="0"/>
                </a:gradFill>
                <a:ea typeface="Segoe UI" pitchFamily="34" charset="0"/>
                <a:cs typeface="Segoe UI" pitchFamily="34" charset="0"/>
              </a:rPr>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Web services, </a:t>
            </a:r>
            <a:r>
              <a:rPr lang="en-US" dirty="0">
                <a:gradFill>
                  <a:gsLst>
                    <a:gs pos="0">
                      <a:srgbClr val="FFFFFF"/>
                    </a:gs>
                    <a:gs pos="100000">
                      <a:srgbClr val="FFFFFF"/>
                    </a:gs>
                  </a:gsLst>
                  <a:lin ang="5400000" scaled="0"/>
                </a:gradFill>
                <a:ea typeface="Segoe UI" pitchFamily="34" charset="0"/>
                <a:cs typeface="Segoe UI" pitchFamily="34" charset="0"/>
              </a:rPr>
              <a:t>SB </a:t>
            </a:r>
            <a:r>
              <a:rPr lang="en-US" dirty="0" smtClean="0">
                <a:gradFill>
                  <a:gsLst>
                    <a:gs pos="0">
                      <a:srgbClr val="FFFFFF"/>
                    </a:gs>
                    <a:gs pos="100000">
                      <a:srgbClr val="FFFFFF"/>
                    </a:gs>
                  </a:gsLst>
                  <a:lin ang="5400000" scaled="0"/>
                </a:gradFill>
                <a:ea typeface="Segoe UI" pitchFamily="34" charset="0"/>
                <a:cs typeface="Segoe UI" pitchFamily="34" charset="0"/>
              </a:rPr>
              <a:t>queues, topics, relays</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Transformation </a:t>
            </a:r>
            <a:r>
              <a:rPr lang="en-US" dirty="0" smtClean="0">
                <a:gradFill>
                  <a:gsLst>
                    <a:gs pos="0">
                      <a:srgbClr val="FFFFFF"/>
                    </a:gs>
                    <a:gs pos="100000">
                      <a:srgbClr val="FFFFFF"/>
                    </a:gs>
                  </a:gsLst>
                  <a:lin ang="5400000" scaled="0"/>
                </a:gradFill>
                <a:ea typeface="Segoe UI" pitchFamily="34" charset="0"/>
                <a:cs typeface="Segoe UI" pitchFamily="34" charset="0"/>
              </a:rPr>
              <a:t>engine </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Out-of-box integration pattern</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Custom code in Bridge</a:t>
            </a: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96109" y="1233060"/>
            <a:ext cx="3850772" cy="5456666"/>
          </a:xfrm>
          <a:prstGeom prst="rect">
            <a:avLst/>
          </a:prstGeom>
          <a:solidFill>
            <a:srgbClr val="00188F"/>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Mgmt./tools/infra.</a:t>
            </a:r>
          </a:p>
          <a:p>
            <a:pPr defTabSz="932472" fontAlgn="base">
              <a:lnSpc>
                <a:spcPct val="90000"/>
              </a:lnSpc>
              <a:spcBef>
                <a:spcPts val="60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On-demand, </a:t>
            </a:r>
            <a:r>
              <a:rPr lang="en-US" dirty="0" smtClean="0">
                <a:gradFill>
                  <a:gsLst>
                    <a:gs pos="0">
                      <a:srgbClr val="FFFFFF"/>
                    </a:gs>
                    <a:gs pos="100000">
                      <a:srgbClr val="FFFFFF"/>
                    </a:gs>
                  </a:gsLst>
                  <a:lin ang="5400000" scaled="0"/>
                </a:gradFill>
                <a:ea typeface="Segoe UI" pitchFamily="34" charset="0"/>
                <a:cs typeface="Segoe UI" pitchFamily="34" charset="0"/>
              </a:rPr>
              <a:t>per tenant</a:t>
            </a:r>
            <a:r>
              <a:rPr lang="en-US" dirty="0">
                <a:gradFill>
                  <a:gsLst>
                    <a:gs pos="0">
                      <a:srgbClr val="FFFFFF"/>
                    </a:gs>
                    <a:gs pos="100000">
                      <a:srgbClr val="FFFFFF"/>
                    </a:gs>
                  </a:gsLst>
                  <a:lin ang="5400000" scaled="0"/>
                </a:gradFill>
                <a:ea typeface="Segoe UI" pitchFamily="34" charset="0"/>
                <a:cs typeface="Segoe UI" pitchFamily="34" charset="0"/>
              </a:rPr>
              <a:t>, </a:t>
            </a:r>
            <a:r>
              <a:rPr lang="en-US" dirty="0" smtClean="0">
                <a:gradFill>
                  <a:gsLst>
                    <a:gs pos="0">
                      <a:srgbClr val="FFFFFF"/>
                    </a:gs>
                    <a:gs pos="100000">
                      <a:srgbClr val="FFFFFF"/>
                    </a:gs>
                  </a:gsLst>
                  <a:lin ang="5400000" scaled="0"/>
                </a:gradFill>
                <a:ea typeface="Segoe UI" pitchFamily="34" charset="0"/>
                <a:cs typeface="Segoe UI" pitchFamily="34" charset="0"/>
              </a:rPr>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dedicated </a:t>
            </a:r>
            <a:r>
              <a:rPr lang="en-US" dirty="0">
                <a:gradFill>
                  <a:gsLst>
                    <a:gs pos="0">
                      <a:srgbClr val="FFFFFF"/>
                    </a:gs>
                    <a:gs pos="100000">
                      <a:srgbClr val="FFFFFF"/>
                    </a:gs>
                  </a:gsLst>
                  <a:lin ang="5400000" scaled="0"/>
                </a:gradFill>
                <a:ea typeface="Segoe UI" pitchFamily="34" charset="0"/>
                <a:cs typeface="Segoe UI" pitchFamily="34" charset="0"/>
              </a:rPr>
              <a:t>deployment that provides isolation and </a:t>
            </a:r>
            <a:r>
              <a:rPr lang="en-US" dirty="0" smtClean="0">
                <a:gradFill>
                  <a:gsLst>
                    <a:gs pos="0">
                      <a:srgbClr val="FFFFFF"/>
                    </a:gs>
                    <a:gs pos="100000">
                      <a:srgbClr val="FFFFFF"/>
                    </a:gs>
                  </a:gsLst>
                  <a:lin ang="5400000" scaled="0"/>
                </a:gradFill>
                <a:ea typeface="Segoe UI" pitchFamily="34" charset="0"/>
                <a:cs typeface="Segoe UI" pitchFamily="34" charset="0"/>
              </a:rPr>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predictable </a:t>
            </a:r>
            <a:r>
              <a:rPr lang="en-US" dirty="0">
                <a:gradFill>
                  <a:gsLst>
                    <a:gs pos="0">
                      <a:srgbClr val="FFFFFF"/>
                    </a:gs>
                    <a:gs pos="100000">
                      <a:srgbClr val="FFFFFF"/>
                    </a:gs>
                  </a:gsLst>
                  <a:lin ang="5400000" scaled="0"/>
                </a:gradFill>
                <a:ea typeface="Segoe UI" pitchFamily="34" charset="0"/>
                <a:cs typeface="Segoe UI" pitchFamily="34" charset="0"/>
              </a:rPr>
              <a:t>performance</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Easy </a:t>
            </a:r>
            <a:r>
              <a:rPr lang="en-US" dirty="0" smtClean="0">
                <a:gradFill>
                  <a:gsLst>
                    <a:gs pos="0">
                      <a:srgbClr val="FFFFFF"/>
                    </a:gs>
                    <a:gs pos="100000">
                      <a:srgbClr val="FFFFFF"/>
                    </a:gs>
                  </a:gsLst>
                  <a:lin ang="5400000" scaled="0"/>
                </a:gradFill>
                <a:ea typeface="Segoe UI" pitchFamily="34" charset="0"/>
                <a:cs typeface="Segoe UI" pitchFamily="34" charset="0"/>
              </a:rPr>
              <a:t>provisioning</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Disaster </a:t>
            </a:r>
            <a:r>
              <a:rPr lang="en-US" dirty="0" smtClean="0">
                <a:gradFill>
                  <a:gsLst>
                    <a:gs pos="0">
                      <a:srgbClr val="FFFFFF"/>
                    </a:gs>
                    <a:gs pos="100000">
                      <a:srgbClr val="FFFFFF"/>
                    </a:gs>
                  </a:gsLst>
                  <a:lin ang="5400000" scaled="0"/>
                </a:gradFill>
                <a:ea typeface="Segoe UI" pitchFamily="34" charset="0"/>
                <a:cs typeface="Segoe UI" pitchFamily="34" charset="0"/>
              </a:rPr>
              <a:t>recovery</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Backup and restore</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Programmatic access to management functions </a:t>
            </a: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60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Schema editor/test map in VS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80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Bridge configuration surface</a:t>
            </a:r>
          </a:p>
          <a:p>
            <a:pPr marL="285750" indent="-28575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Mapper Migration Tool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Agreement Migration Tool</a:t>
            </a:r>
          </a:p>
          <a:p>
            <a:pPr defTabSz="932472" fontAlgn="base">
              <a:lnSpc>
                <a:spcPct val="90000"/>
              </a:lnSpc>
              <a:spcBef>
                <a:spcPts val="60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60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1626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123303"/>
            <a:ext cx="7868416" cy="243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3730444" y="1445106"/>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rgbClr val="FEA31E"/>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sandro.pereira@devscope.net</a:t>
              </a:r>
            </a:p>
            <a:p>
              <a:pPr marL="860425" lvl="1" indent="-403225" defTabSz="914400">
                <a:lnSpc>
                  <a:spcPct val="90000"/>
                </a:lnSpc>
                <a:spcBef>
                  <a:spcPct val="20000"/>
                </a:spcBef>
                <a:buSzPct val="105000"/>
                <a:buBlip>
                  <a:blip r:embed="rId5"/>
                </a:buBlip>
              </a:pPr>
              <a:r>
                <a:rPr lang="en-US" sz="2400" noProof="1" smtClean="0">
                  <a:solidFill>
                    <a:srgbClr val="FFFFFF">
                      <a:alpha val="99000"/>
                    </a:srgbClr>
                  </a:solidFill>
                </a:rPr>
                <a:t>linkedin.com/in/sandropereira</a:t>
              </a: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a:t>
              </a:r>
              <a:r>
                <a:rPr lang="en-US" sz="2400" dirty="0">
                  <a:solidFill>
                    <a:srgbClr val="FFFFFF">
                      <a:alpha val="99000"/>
                    </a:srgbClr>
                  </a:solidFill>
                </a:rPr>
                <a:t>sandro_asp </a:t>
              </a:r>
              <a:endParaRPr lang="en-US" sz="2400" dirty="0" smtClean="0">
                <a:solidFill>
                  <a:srgbClr val="FFFFFF">
                    <a:alpha val="99000"/>
                  </a:srgbClr>
                </a:solidFill>
              </a:endParaRP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sandroaspbiztalkblog.wordpress.com</a:t>
              </a:r>
              <a:endParaRPr lang="en-US" sz="2400" dirty="0">
                <a:solidFill>
                  <a:srgbClr val="FFFFFF">
                    <a:alpha val="99000"/>
                  </a:srgbClr>
                </a:solidFill>
              </a:endParaRPr>
            </a:p>
          </p:txBody>
        </p:sp>
      </p:grpSp>
      <p:sp>
        <p:nvSpPr>
          <p:cNvPr id="7" name="Title 1"/>
          <p:cNvSpPr>
            <a:spLocks noGrp="1"/>
          </p:cNvSpPr>
          <p:nvPr/>
        </p:nvSpPr>
        <p:spPr>
          <a:xfrm>
            <a:off x="945240" y="367584"/>
            <a:ext cx="3688821"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800" dirty="0"/>
              <a:t>Questions?</a:t>
            </a:r>
            <a:endParaRPr lang="en-US"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240" y="1445105"/>
            <a:ext cx="2785204" cy="2684241"/>
          </a:xfrm>
          <a:prstGeom prst="rect">
            <a:avLst/>
          </a:prstGeom>
        </p:spPr>
      </p:pic>
      <p:sp>
        <p:nvSpPr>
          <p:cNvPr id="13" name="Rectangle 12"/>
          <p:cNvSpPr/>
          <p:nvPr/>
        </p:nvSpPr>
        <p:spPr bwMode="auto">
          <a:xfrm>
            <a:off x="945240" y="4123303"/>
            <a:ext cx="9986793" cy="730085"/>
          </a:xfrm>
          <a:prstGeom prst="rect">
            <a:avLst/>
          </a:prstGeom>
          <a:solidFill>
            <a:schemeClr val="tx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pic>
        <p:nvPicPr>
          <p:cNvPr id="15" name="Picture 2" descr="C:\Users\spereira\Desktop\Imagem DevScope\devscope-with-signature.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5240" y="4088566"/>
            <a:ext cx="2320669" cy="814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0"/>
          <p:cNvSpPr txBox="1">
            <a:spLocks/>
          </p:cNvSpPr>
          <p:nvPr/>
        </p:nvSpPr>
        <p:spPr>
          <a:xfrm>
            <a:off x="8162453" y="4278795"/>
            <a:ext cx="2624775" cy="4191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b="1" dirty="0" smtClean="0">
                <a:solidFill>
                  <a:srgbClr val="FEA31E"/>
                </a:solidFill>
              </a:rPr>
              <a:t>www.devscope.net</a:t>
            </a:r>
            <a:endParaRPr lang="pt-PT" b="1" dirty="0">
              <a:solidFill>
                <a:srgbClr val="FEA31E"/>
              </a:solidFill>
            </a:endParaRP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3661" y="5071812"/>
            <a:ext cx="2069976" cy="1017738"/>
          </a:xfrm>
          <a:prstGeom prst="rect">
            <a:avLst/>
          </a:prstGeom>
        </p:spPr>
      </p:pic>
    </p:spTree>
    <p:extLst>
      <p:ext uri="{BB962C8B-B14F-4D97-AF65-F5344CB8AC3E}">
        <p14:creationId xmlns:p14="http://schemas.microsoft.com/office/powerpoint/2010/main" val="126365312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1085786"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600" dirty="0" smtClean="0">
                <a:hlinkClick r:id="rId3"/>
              </a:rPr>
              <a:t>http</a:t>
            </a:r>
            <a:r>
              <a:rPr lang="en-US" sz="3600" dirty="0">
                <a:hlinkClick r:id="rId3"/>
              </a:rPr>
              <a:t>://www.biztalk360.com/biztalk-mapping-patterns/</a:t>
            </a:r>
            <a:endParaRPr lang="en-US" sz="3264" dirty="0">
              <a:solidFill>
                <a:srgbClr val="0072C6"/>
              </a:solidFill>
            </a:endParaRP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4400" b="1" dirty="0" smtClean="0">
                <a:solidFill>
                  <a:prstClr val="white"/>
                </a:solidFill>
              </a:rPr>
              <a:t>BizTalk Mapping Patterns and Best Practices</a:t>
            </a:r>
          </a:p>
          <a:p>
            <a:pPr fontAlgn="ctr"/>
            <a:r>
              <a:rPr lang="en-US" sz="2800" b="1" dirty="0" smtClean="0">
                <a:solidFill>
                  <a:prstClr val="white"/>
                </a:solidFill>
              </a:rPr>
              <a:t>Sandro Pereira</a:t>
            </a:r>
            <a:endParaRPr lang="en-US" sz="2800" dirty="0">
              <a:solidFill>
                <a:prstClr val="white"/>
              </a:solidFill>
            </a:endParaRPr>
          </a:p>
        </p:txBody>
      </p:sp>
      <p:sp>
        <p:nvSpPr>
          <p:cNvPr id="20" name="Rectangle 19"/>
          <p:cNvSpPr/>
          <p:nvPr/>
        </p:nvSpPr>
        <p:spPr bwMode="auto">
          <a:xfrm>
            <a:off x="4418037" y="227496"/>
            <a:ext cx="7308924" cy="37145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nl-NL" sz="3264" kern="0" spc="-136" dirty="0">
              <a:gradFill>
                <a:gsLst>
                  <a:gs pos="0">
                    <a:srgbClr val="FFFFFF"/>
                  </a:gs>
                  <a:gs pos="100000">
                    <a:srgbClr val="FFFFFF"/>
                  </a:gs>
                </a:gsLst>
                <a:lin ang="5400000" scaled="0"/>
              </a:gradFill>
              <a:latin typeface="Segoe UI Light"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07" y="227496"/>
            <a:ext cx="2622914" cy="3714553"/>
          </a:xfrm>
          <a:prstGeom prst="rect">
            <a:avLst/>
          </a:prstGeom>
        </p:spPr>
      </p:pic>
      <p:sp>
        <p:nvSpPr>
          <p:cNvPr id="18" name="Text Placeholder 2"/>
          <p:cNvSpPr txBox="1">
            <a:spLocks/>
          </p:cNvSpPr>
          <p:nvPr/>
        </p:nvSpPr>
        <p:spPr bwMode="auto">
          <a:xfrm>
            <a:off x="4677901" y="472926"/>
            <a:ext cx="672491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457200" lvl="1" indent="0">
              <a:buClr>
                <a:srgbClr val="0072C6"/>
              </a:buClr>
              <a:buNone/>
            </a:pPr>
            <a:r>
              <a:rPr lang="en-US" sz="3200" b="1" dirty="0" smtClean="0">
                <a:gradFill>
                  <a:gsLst>
                    <a:gs pos="0">
                      <a:srgbClr val="FFFFFF"/>
                    </a:gs>
                    <a:gs pos="100000">
                      <a:srgbClr val="FFFFFF"/>
                    </a:gs>
                  </a:gsLst>
                  <a:lin ang="5400000" scaled="0"/>
                </a:gradFill>
              </a:rPr>
              <a:t>12 </a:t>
            </a:r>
            <a:r>
              <a:rPr lang="en-US" sz="3200" b="1" dirty="0">
                <a:gradFill>
                  <a:gsLst>
                    <a:gs pos="0">
                      <a:srgbClr val="FFFFFF"/>
                    </a:gs>
                    <a:gs pos="100000">
                      <a:srgbClr val="FFFFFF"/>
                    </a:gs>
                  </a:gsLst>
                  <a:lin ang="5400000" scaled="0"/>
                </a:gradFill>
              </a:rPr>
              <a:t>Mapper </a:t>
            </a:r>
            <a:r>
              <a:rPr lang="en-US" sz="3200" b="1" dirty="0" smtClean="0">
                <a:gradFill>
                  <a:gsLst>
                    <a:gs pos="0">
                      <a:srgbClr val="FFFFFF"/>
                    </a:gs>
                    <a:gs pos="100000">
                      <a:srgbClr val="FFFFFF"/>
                    </a:gs>
                  </a:gsLst>
                  <a:lin ang="5400000" scaled="0"/>
                </a:gradFill>
              </a:rPr>
              <a:t>Patterns</a:t>
            </a:r>
          </a:p>
          <a:p>
            <a:pPr marL="457200" lvl="1" indent="0">
              <a:buClr>
                <a:srgbClr val="0072C6"/>
              </a:buClr>
              <a:buNone/>
            </a:pPr>
            <a:r>
              <a:rPr lang="en-US" sz="3200" b="1" dirty="0" smtClean="0">
                <a:gradFill>
                  <a:gsLst>
                    <a:gs pos="0">
                      <a:srgbClr val="FFFFFF"/>
                    </a:gs>
                    <a:gs pos="100000">
                      <a:srgbClr val="FFFFFF"/>
                    </a:gs>
                  </a:gsLst>
                  <a:lin ang="5400000" scaled="0"/>
                </a:gradFill>
              </a:rPr>
              <a:t>365 pages</a:t>
            </a:r>
          </a:p>
          <a:p>
            <a:pPr marL="457200" lvl="1" indent="0">
              <a:buClr>
                <a:srgbClr val="0072C6"/>
              </a:buClr>
              <a:buNone/>
            </a:pPr>
            <a:r>
              <a:rPr lang="en-US" sz="3200" b="1" dirty="0" smtClean="0">
                <a:gradFill>
                  <a:gsLst>
                    <a:gs pos="0">
                      <a:srgbClr val="FFFFFF"/>
                    </a:gs>
                    <a:gs pos="100000">
                      <a:srgbClr val="FFFFFF"/>
                    </a:gs>
                  </a:gsLst>
                  <a:lin ang="5400000" scaled="0"/>
                </a:gradFill>
              </a:rPr>
              <a:t>4 Technical Reviewers</a:t>
            </a:r>
          </a:p>
          <a:p>
            <a:pPr marL="457200" lvl="1" indent="0">
              <a:buClr>
                <a:srgbClr val="0072C6"/>
              </a:buClr>
              <a:buNone/>
            </a:pPr>
            <a:r>
              <a:rPr lang="en-US" sz="1800" b="1" dirty="0" smtClean="0">
                <a:gradFill>
                  <a:gsLst>
                    <a:gs pos="0">
                      <a:srgbClr val="FFFFFF"/>
                    </a:gs>
                    <a:gs pos="100000">
                      <a:srgbClr val="FFFFFF"/>
                    </a:gs>
                  </a:gsLst>
                  <a:lin ang="5400000" scaled="0"/>
                </a:gradFill>
              </a:rPr>
              <a:t>Steef-Jan Wiggers, </a:t>
            </a:r>
            <a:r>
              <a:rPr lang="en-US" sz="1800" b="1" dirty="0">
                <a:gradFill>
                  <a:gsLst>
                    <a:gs pos="0">
                      <a:srgbClr val="FFFFFF"/>
                    </a:gs>
                    <a:gs pos="100000">
                      <a:srgbClr val="FFFFFF"/>
                    </a:gs>
                  </a:gsLst>
                  <a:lin ang="5400000" scaled="0"/>
                </a:gradFill>
              </a:rPr>
              <a:t>Nino Crudele, Michael Stephenson, José António Silva </a:t>
            </a:r>
            <a:endParaRPr lang="en-US" sz="1800" b="1" dirty="0" smtClean="0">
              <a:gradFill>
                <a:gsLst>
                  <a:gs pos="0">
                    <a:srgbClr val="FFFFFF"/>
                  </a:gs>
                  <a:gs pos="100000">
                    <a:srgbClr val="FFFFFF"/>
                  </a:gs>
                </a:gsLst>
                <a:lin ang="5400000" scaled="0"/>
              </a:gradFill>
            </a:endParaRPr>
          </a:p>
          <a:p>
            <a:pPr marL="457200" lvl="1" indent="0">
              <a:buClr>
                <a:srgbClr val="0072C6"/>
              </a:buClr>
              <a:buNone/>
            </a:pPr>
            <a:endParaRPr lang="en-US" sz="1800" b="1" dirty="0" smtClean="0">
              <a:gradFill>
                <a:gsLst>
                  <a:gs pos="0">
                    <a:srgbClr val="FFFFFF"/>
                  </a:gs>
                  <a:gs pos="100000">
                    <a:srgbClr val="FFFFFF"/>
                  </a:gs>
                </a:gsLst>
                <a:lin ang="5400000" scaled="0"/>
              </a:gradFill>
            </a:endParaRPr>
          </a:p>
          <a:p>
            <a:pPr marL="457200" lvl="1" indent="0">
              <a:buClr>
                <a:srgbClr val="0072C6"/>
              </a:buClr>
              <a:buNone/>
            </a:pPr>
            <a:r>
              <a:rPr lang="en-US" sz="3200" b="1" dirty="0" smtClean="0">
                <a:gradFill>
                  <a:gsLst>
                    <a:gs pos="0">
                      <a:srgbClr val="FFFFFF"/>
                    </a:gs>
                    <a:gs pos="100000">
                      <a:srgbClr val="FFFFFF"/>
                    </a:gs>
                  </a:gsLst>
                  <a:lin ang="5400000" scaled="0"/>
                </a:gradFill>
              </a:rPr>
              <a:t>FREE BOOK!</a:t>
            </a:r>
            <a:endParaRPr lang="en-US" sz="3200" b="1" dirty="0">
              <a:gradFill>
                <a:gsLst>
                  <a:gs pos="0">
                    <a:srgbClr val="FFFFFF"/>
                  </a:gs>
                  <a:gs pos="100000">
                    <a:srgbClr val="FFFFFF"/>
                  </a:gs>
                </a:gsLst>
                <a:lin ang="5400000" scaled="0"/>
              </a:gradFill>
            </a:endParaRPr>
          </a:p>
          <a:p>
            <a:pPr marL="457200" lvl="1" indent="0">
              <a:buClr>
                <a:srgbClr val="0072C6"/>
              </a:buClr>
              <a:buNone/>
            </a:pPr>
            <a:endParaRPr lang="en-US" sz="3200" b="1" dirty="0">
              <a:gradFill>
                <a:gsLst>
                  <a:gs pos="0">
                    <a:srgbClr val="FFFFFF"/>
                  </a:gs>
                  <a:gs pos="100000">
                    <a:srgbClr val="FFFFFF"/>
                  </a:gs>
                </a:gsLst>
                <a:lin ang="5400000" scaled="0"/>
              </a:gradFill>
            </a:endParaRPr>
          </a:p>
          <a:p>
            <a:pPr marL="457200" lvl="1" indent="0">
              <a:buClr>
                <a:srgbClr val="0072C6"/>
              </a:buClr>
              <a:buNone/>
            </a:pPr>
            <a:endParaRPr lang="en-US" sz="2900" dirty="0">
              <a:solidFill>
                <a:schemeClr val="bg1"/>
              </a:solidFill>
            </a:endParaRPr>
          </a:p>
        </p:txBody>
      </p:sp>
      <p:sp>
        <p:nvSpPr>
          <p:cNvPr id="19" name="TextBox 18"/>
          <p:cNvSpPr txBox="1"/>
          <p:nvPr/>
        </p:nvSpPr>
        <p:spPr>
          <a:xfrm>
            <a:off x="7407654" y="6020278"/>
            <a:ext cx="2037375" cy="286306"/>
          </a:xfrm>
          <a:prstGeom prst="rect">
            <a:avLst/>
          </a:prstGeom>
          <a:noFill/>
        </p:spPr>
        <p:txBody>
          <a:bodyPr wrap="square" rtlCol="0">
            <a:spAutoFit/>
          </a:bodyPr>
          <a:lstStyle/>
          <a:p>
            <a:r>
              <a:rPr lang="en-US" sz="1224" dirty="0">
                <a:solidFill>
                  <a:schemeClr val="bg1"/>
                </a:solidFill>
                <a:latin typeface="Segoe UI Light" panose="020B0502040204020203" pitchFamily="34" charset="0"/>
                <a:cs typeface="Segoe UI Light" panose="020B0502040204020203" pitchFamily="34" charset="0"/>
              </a:rPr>
              <a:t>brought to you by</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3352" y="6325169"/>
            <a:ext cx="2454815" cy="36004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3987" y="6020278"/>
            <a:ext cx="2308359" cy="969823"/>
          </a:xfrm>
          <a:prstGeom prst="rect">
            <a:avLst/>
          </a:prstGeom>
        </p:spPr>
      </p:pic>
    </p:spTree>
    <p:extLst>
      <p:ext uri="{BB962C8B-B14F-4D97-AF65-F5344CB8AC3E}">
        <p14:creationId xmlns:p14="http://schemas.microsoft.com/office/powerpoint/2010/main" val="407916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Agenda</a:t>
            </a:r>
            <a:endParaRPr lang="pt-PT" dirty="0"/>
          </a:p>
        </p:txBody>
      </p:sp>
      <p:sp>
        <p:nvSpPr>
          <p:cNvPr id="7" name="Text Placeholder 2"/>
          <p:cNvSpPr txBox="1">
            <a:spLocks/>
          </p:cNvSpPr>
          <p:nvPr/>
        </p:nvSpPr>
        <p:spPr bwMode="auto">
          <a:xfrm>
            <a:off x="406399" y="1967092"/>
            <a:ext cx="10996414" cy="4194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3600" dirty="0" smtClean="0"/>
              <a:t>Enterprise Integration </a:t>
            </a:r>
          </a:p>
          <a:p>
            <a:pPr lvl="1">
              <a:buClr>
                <a:srgbClr val="0072C6"/>
              </a:buClr>
            </a:pPr>
            <a:r>
              <a:rPr lang="en-US" sz="2600" dirty="0"/>
              <a:t>Concepts and challenges</a:t>
            </a:r>
            <a:endParaRPr lang="en-US" sz="2600" dirty="0" smtClean="0"/>
          </a:p>
          <a:p>
            <a:pPr>
              <a:buClr>
                <a:srgbClr val="0072C6"/>
              </a:buClr>
            </a:pPr>
            <a:r>
              <a:rPr lang="en-US" sz="3600" dirty="0" smtClean="0"/>
              <a:t>Introduction to BizTalk Server </a:t>
            </a:r>
          </a:p>
          <a:p>
            <a:pPr lvl="1">
              <a:buClr>
                <a:srgbClr val="0072C6"/>
              </a:buClr>
            </a:pPr>
            <a:r>
              <a:rPr lang="en-US" sz="2600" dirty="0" smtClean="0"/>
              <a:t>What </a:t>
            </a:r>
            <a:r>
              <a:rPr lang="en-US" sz="2600" dirty="0"/>
              <a:t>is? What does BizTalk do? </a:t>
            </a:r>
            <a:endParaRPr lang="en-US" sz="2600" dirty="0" smtClean="0"/>
          </a:p>
          <a:p>
            <a:pPr>
              <a:buClr>
                <a:srgbClr val="0072C6"/>
              </a:buClr>
            </a:pPr>
            <a:r>
              <a:rPr lang="en-US" sz="3600" dirty="0"/>
              <a:t>Introduction to BizTalk </a:t>
            </a:r>
            <a:r>
              <a:rPr lang="en-US" sz="3600" dirty="0" smtClean="0"/>
              <a:t>Services </a:t>
            </a:r>
            <a:endParaRPr lang="en-US" sz="3600" dirty="0"/>
          </a:p>
          <a:p>
            <a:pPr lvl="1">
              <a:buClr>
                <a:srgbClr val="0072C6"/>
              </a:buClr>
            </a:pPr>
            <a:r>
              <a:rPr lang="en-US" sz="2600" dirty="0"/>
              <a:t>What is? What does BizTalk do? </a:t>
            </a:r>
          </a:p>
          <a:p>
            <a:pPr marL="284163" lvl="1" indent="0">
              <a:buNone/>
            </a:pPr>
            <a:endParaRPr lang="en-US" sz="1600" dirty="0"/>
          </a:p>
        </p:txBody>
      </p:sp>
    </p:spTree>
    <p:extLst>
      <p:ext uri="{BB962C8B-B14F-4D97-AF65-F5344CB8AC3E}">
        <p14:creationId xmlns:p14="http://schemas.microsoft.com/office/powerpoint/2010/main" val="40171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6184" y="2835543"/>
            <a:ext cx="5864106" cy="1323439"/>
          </a:xfrm>
          <a:prstGeom prst="rect">
            <a:avLst/>
          </a:prstGeom>
        </p:spPr>
        <p:txBody>
          <a:bodyPr wrap="none">
            <a:spAutoFit/>
          </a:bodyPr>
          <a:lstStyle/>
          <a:p>
            <a:r>
              <a:rPr lang="en-US" sz="8000" dirty="0" smtClean="0">
                <a:latin typeface="Segoe UI Black" panose="020B0A02040204020203" pitchFamily="34" charset="0"/>
                <a:ea typeface="Segoe UI Black" panose="020B0A02040204020203" pitchFamily="34" charset="0"/>
                <a:cs typeface="Segoe UI Black" panose="020B0A02040204020203" pitchFamily="34" charset="0"/>
              </a:rPr>
              <a:t>integration</a:t>
            </a:r>
            <a:endParaRPr lang="pt-PT" sz="8000" dirty="0"/>
          </a:p>
        </p:txBody>
      </p:sp>
      <p:sp>
        <p:nvSpPr>
          <p:cNvPr id="3" name="Rectangle 2"/>
          <p:cNvSpPr/>
          <p:nvPr/>
        </p:nvSpPr>
        <p:spPr>
          <a:xfrm>
            <a:off x="313581" y="4937422"/>
            <a:ext cx="11809312" cy="1569660"/>
          </a:xfrm>
          <a:prstGeom prst="rect">
            <a:avLst/>
          </a:prstGeom>
        </p:spPr>
        <p:txBody>
          <a:bodyPr wrap="square">
            <a:spAutoFit/>
          </a:bodyPr>
          <a:lstStyle/>
          <a:p>
            <a:pPr algn="just"/>
            <a:r>
              <a:rPr lang="en-US" sz="3200" dirty="0"/>
              <a:t>Integration (from the Latin integer, meaning whole or entire) generally means combining parts so that they work together or form a whole.</a:t>
            </a:r>
          </a:p>
        </p:txBody>
      </p:sp>
    </p:spTree>
    <p:extLst>
      <p:ext uri="{BB962C8B-B14F-4D97-AF65-F5344CB8AC3E}">
        <p14:creationId xmlns:p14="http://schemas.microsoft.com/office/powerpoint/2010/main" val="10169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6184" y="2835543"/>
            <a:ext cx="5864106" cy="1323439"/>
          </a:xfrm>
          <a:prstGeom prst="rect">
            <a:avLst/>
          </a:prstGeom>
        </p:spPr>
        <p:txBody>
          <a:bodyPr wrap="none">
            <a:spAutoFit/>
          </a:bodyPr>
          <a:lstStyle/>
          <a:p>
            <a:r>
              <a:rPr lang="en-US" sz="8000" dirty="0" smtClean="0">
                <a:latin typeface="Segoe UI Black" panose="020B0A02040204020203" pitchFamily="34" charset="0"/>
                <a:ea typeface="Segoe UI Black" panose="020B0A02040204020203" pitchFamily="34" charset="0"/>
                <a:cs typeface="Segoe UI Black" panose="020B0A02040204020203" pitchFamily="34" charset="0"/>
              </a:rPr>
              <a:t>integration</a:t>
            </a:r>
            <a:endParaRPr lang="pt-PT" sz="8000" dirty="0"/>
          </a:p>
        </p:txBody>
      </p:sp>
      <p:sp>
        <p:nvSpPr>
          <p:cNvPr id="7" name="Rectangle 6"/>
          <p:cNvSpPr/>
          <p:nvPr/>
        </p:nvSpPr>
        <p:spPr>
          <a:xfrm>
            <a:off x="614299" y="445541"/>
            <a:ext cx="4615431" cy="584775"/>
          </a:xfrm>
          <a:prstGeom prst="rect">
            <a:avLst/>
          </a:prstGeom>
        </p:spPr>
        <p:txBody>
          <a:bodyPr wrap="none">
            <a:spAutoFit/>
          </a:bodyPr>
          <a:lstStyle/>
          <a:p>
            <a:r>
              <a:rPr lang="en-US" sz="3200" dirty="0"/>
              <a:t>Microsoft Stream Insight</a:t>
            </a:r>
          </a:p>
        </p:txBody>
      </p:sp>
      <p:sp>
        <p:nvSpPr>
          <p:cNvPr id="8" name="Rectangle 7"/>
          <p:cNvSpPr/>
          <p:nvPr/>
        </p:nvSpPr>
        <p:spPr>
          <a:xfrm>
            <a:off x="5031081" y="1435951"/>
            <a:ext cx="5851217" cy="584775"/>
          </a:xfrm>
          <a:prstGeom prst="rect">
            <a:avLst/>
          </a:prstGeom>
        </p:spPr>
        <p:txBody>
          <a:bodyPr wrap="none">
            <a:spAutoFit/>
          </a:bodyPr>
          <a:lstStyle/>
          <a:p>
            <a:r>
              <a:rPr lang="en-US" sz="3200" dirty="0"/>
              <a:t>SQL Server Integration Services</a:t>
            </a:r>
          </a:p>
        </p:txBody>
      </p:sp>
      <p:sp>
        <p:nvSpPr>
          <p:cNvPr id="9" name="Rectangle 8"/>
          <p:cNvSpPr/>
          <p:nvPr/>
        </p:nvSpPr>
        <p:spPr>
          <a:xfrm>
            <a:off x="6109200" y="428028"/>
            <a:ext cx="6056402" cy="584775"/>
          </a:xfrm>
          <a:prstGeom prst="rect">
            <a:avLst/>
          </a:prstGeom>
        </p:spPr>
        <p:txBody>
          <a:bodyPr wrap="none">
            <a:spAutoFit/>
          </a:bodyPr>
          <a:lstStyle/>
          <a:p>
            <a:r>
              <a:rPr lang="en-US" sz="3200" dirty="0"/>
              <a:t>SQL Server Master Data Services</a:t>
            </a:r>
          </a:p>
        </p:txBody>
      </p:sp>
      <p:sp>
        <p:nvSpPr>
          <p:cNvPr id="10" name="Rectangle 9"/>
          <p:cNvSpPr/>
          <p:nvPr/>
        </p:nvSpPr>
        <p:spPr>
          <a:xfrm>
            <a:off x="3429786" y="2242411"/>
            <a:ext cx="5037276" cy="584775"/>
          </a:xfrm>
          <a:prstGeom prst="rect">
            <a:avLst/>
          </a:prstGeom>
        </p:spPr>
        <p:txBody>
          <a:bodyPr wrap="none">
            <a:spAutoFit/>
          </a:bodyPr>
          <a:lstStyle/>
          <a:p>
            <a:r>
              <a:rPr lang="en-US" sz="3200" dirty="0"/>
              <a:t>Windows Server AppFabric</a:t>
            </a:r>
          </a:p>
        </p:txBody>
      </p:sp>
      <p:sp>
        <p:nvSpPr>
          <p:cNvPr id="11" name="Rectangle 10"/>
          <p:cNvSpPr/>
          <p:nvPr/>
        </p:nvSpPr>
        <p:spPr>
          <a:xfrm>
            <a:off x="1550978" y="4438798"/>
            <a:ext cx="8751948" cy="584775"/>
          </a:xfrm>
          <a:prstGeom prst="rect">
            <a:avLst/>
          </a:prstGeom>
        </p:spPr>
        <p:txBody>
          <a:bodyPr wrap="none">
            <a:spAutoFit/>
          </a:bodyPr>
          <a:lstStyle/>
          <a:p>
            <a:r>
              <a:rPr lang="en-US" sz="3200" dirty="0" smtClean="0"/>
              <a:t>Windows Azure Service Bus Relayed Messaging</a:t>
            </a:r>
            <a:endParaRPr lang="en-US" sz="3200" dirty="0"/>
          </a:p>
        </p:txBody>
      </p:sp>
      <p:sp>
        <p:nvSpPr>
          <p:cNvPr id="13" name="Rectangle 12"/>
          <p:cNvSpPr/>
          <p:nvPr/>
        </p:nvSpPr>
        <p:spPr>
          <a:xfrm>
            <a:off x="473210" y="5205389"/>
            <a:ext cx="7701724" cy="584775"/>
          </a:xfrm>
          <a:prstGeom prst="rect">
            <a:avLst/>
          </a:prstGeom>
        </p:spPr>
        <p:txBody>
          <a:bodyPr wrap="none">
            <a:spAutoFit/>
          </a:bodyPr>
          <a:lstStyle/>
          <a:p>
            <a:r>
              <a:rPr lang="en-US" sz="3200" dirty="0"/>
              <a:t>SharePoint Business Connectivity Services</a:t>
            </a:r>
          </a:p>
        </p:txBody>
      </p:sp>
      <p:sp>
        <p:nvSpPr>
          <p:cNvPr id="14" name="Rectangle 13"/>
          <p:cNvSpPr/>
          <p:nvPr/>
        </p:nvSpPr>
        <p:spPr>
          <a:xfrm>
            <a:off x="3476906" y="6051718"/>
            <a:ext cx="8959569" cy="584775"/>
          </a:xfrm>
          <a:prstGeom prst="rect">
            <a:avLst/>
          </a:prstGeom>
        </p:spPr>
        <p:txBody>
          <a:bodyPr wrap="none">
            <a:spAutoFit/>
          </a:bodyPr>
          <a:lstStyle/>
          <a:p>
            <a:r>
              <a:rPr lang="en-US" sz="3200" dirty="0"/>
              <a:t>Windows Azure Service Bus Brokered Messaging</a:t>
            </a:r>
          </a:p>
        </p:txBody>
      </p:sp>
      <p:sp>
        <p:nvSpPr>
          <p:cNvPr id="15" name="Rectangle 14"/>
          <p:cNvSpPr/>
          <p:nvPr/>
        </p:nvSpPr>
        <p:spPr>
          <a:xfrm>
            <a:off x="614299" y="2958653"/>
            <a:ext cx="1651799" cy="1077218"/>
          </a:xfrm>
          <a:prstGeom prst="rect">
            <a:avLst/>
          </a:prstGeom>
        </p:spPr>
        <p:txBody>
          <a:bodyPr wrap="none">
            <a:spAutoFit/>
          </a:bodyPr>
          <a:lstStyle/>
          <a:p>
            <a:r>
              <a:rPr lang="en-US" sz="3200" dirty="0" smtClean="0"/>
              <a:t>Mobile </a:t>
            </a:r>
            <a:br>
              <a:rPr lang="en-US" sz="3200" dirty="0" smtClean="0"/>
            </a:br>
            <a:r>
              <a:rPr lang="en-US" sz="3200" dirty="0" smtClean="0"/>
              <a:t>Services</a:t>
            </a:r>
            <a:endParaRPr lang="en-US" sz="3200" dirty="0"/>
          </a:p>
        </p:txBody>
      </p:sp>
      <p:sp>
        <p:nvSpPr>
          <p:cNvPr id="16" name="Rectangle 15"/>
          <p:cNvSpPr/>
          <p:nvPr/>
        </p:nvSpPr>
        <p:spPr>
          <a:xfrm>
            <a:off x="9777814" y="2958653"/>
            <a:ext cx="2288150" cy="1077218"/>
          </a:xfrm>
          <a:prstGeom prst="rect">
            <a:avLst/>
          </a:prstGeom>
        </p:spPr>
        <p:txBody>
          <a:bodyPr wrap="square">
            <a:spAutoFit/>
          </a:bodyPr>
          <a:lstStyle/>
          <a:p>
            <a:pPr algn="ctr" defTabSz="1243083" fontAlgn="base">
              <a:spcBef>
                <a:spcPct val="0"/>
              </a:spcBef>
              <a:spcAft>
                <a:spcPct val="0"/>
              </a:spcAft>
            </a:pPr>
            <a:r>
              <a:rPr lang="nl-NL" sz="3200" kern="0" spc="-136" dirty="0">
                <a:gradFill>
                  <a:gsLst>
                    <a:gs pos="0">
                      <a:srgbClr val="FFFFFF"/>
                    </a:gs>
                    <a:gs pos="100000">
                      <a:srgbClr val="FFFFFF"/>
                    </a:gs>
                  </a:gsLst>
                  <a:lin ang="5400000" scaled="0"/>
                </a:gradFill>
              </a:rPr>
              <a:t>.NET/WCF/</a:t>
            </a:r>
          </a:p>
          <a:p>
            <a:pPr algn="ctr" defTabSz="1243083" fontAlgn="base">
              <a:spcBef>
                <a:spcPct val="0"/>
              </a:spcBef>
              <a:spcAft>
                <a:spcPct val="0"/>
              </a:spcAft>
            </a:pPr>
            <a:r>
              <a:rPr lang="nl-NL" sz="3200" kern="0" spc="-136" dirty="0">
                <a:gradFill>
                  <a:gsLst>
                    <a:gs pos="0">
                      <a:srgbClr val="FFFFFF"/>
                    </a:gs>
                    <a:gs pos="100000">
                      <a:srgbClr val="FFFFFF"/>
                    </a:gs>
                  </a:gsLst>
                  <a:lin ang="5400000" scaled="0"/>
                </a:gradFill>
              </a:rPr>
              <a:t>AppFabric</a:t>
            </a:r>
            <a:endParaRPr lang="nl-NL" sz="4800" kern="0" spc="-136" dirty="0">
              <a:gradFill>
                <a:gsLst>
                  <a:gs pos="0">
                    <a:srgbClr val="FFFFFF"/>
                  </a:gs>
                  <a:gs pos="100000">
                    <a:srgbClr val="FFFFFF"/>
                  </a:gs>
                </a:gsLst>
                <a:lin ang="5400000" scaled="0"/>
              </a:gradFill>
            </a:endParaRPr>
          </a:p>
        </p:txBody>
      </p:sp>
      <p:sp>
        <p:nvSpPr>
          <p:cNvPr id="17" name="Rectangle 16"/>
          <p:cNvSpPr/>
          <p:nvPr/>
        </p:nvSpPr>
        <p:spPr>
          <a:xfrm>
            <a:off x="186650" y="1516420"/>
            <a:ext cx="4158895" cy="523220"/>
          </a:xfrm>
          <a:prstGeom prst="rect">
            <a:avLst/>
          </a:prstGeom>
        </p:spPr>
        <p:txBody>
          <a:bodyPr wrap="none">
            <a:spAutoFit/>
          </a:bodyPr>
          <a:lstStyle/>
          <a:p>
            <a:r>
              <a:rPr lang="en-US" sz="2800" dirty="0" smtClean="0"/>
              <a:t>Dynamic CRM Connector</a:t>
            </a:r>
            <a:endParaRPr lang="en-US" sz="2800" dirty="0"/>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50"/>
                                        <p:tgtEl>
                                          <p:spTgt spid="17"/>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50"/>
                                        <p:tgtEl>
                                          <p:spTgt spid="11"/>
                                        </p:tgtEl>
                                      </p:cBhvr>
                                    </p:animEffect>
                                  </p:childTnLst>
                                </p:cTn>
                              </p:par>
                            </p:childTnLst>
                          </p:cTn>
                        </p:par>
                        <p:par>
                          <p:cTn id="35" fill="hold">
                            <p:stCondLst>
                              <p:cond delay="175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50"/>
                                        <p:tgtEl>
                                          <p:spTgt spid="13"/>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Evolving Integration Needs</a:t>
            </a:r>
            <a:endParaRPr lang="pt-PT" dirty="0"/>
          </a:p>
        </p:txBody>
      </p:sp>
      <p:grpSp>
        <p:nvGrpSpPr>
          <p:cNvPr id="7" name="Group 6"/>
          <p:cNvGrpSpPr/>
          <p:nvPr/>
        </p:nvGrpSpPr>
        <p:grpSpPr>
          <a:xfrm>
            <a:off x="7036125" y="3219368"/>
            <a:ext cx="1526885" cy="1394199"/>
            <a:chOff x="437322" y="2382890"/>
            <a:chExt cx="2395331" cy="2186608"/>
          </a:xfrm>
        </p:grpSpPr>
        <p:sp>
          <p:nvSpPr>
            <p:cNvPr id="8" name="Oval 7"/>
            <p:cNvSpPr/>
            <p:nvPr/>
          </p:nvSpPr>
          <p:spPr bwMode="auto">
            <a:xfrm>
              <a:off x="437322" y="2382890"/>
              <a:ext cx="2395331" cy="2186608"/>
            </a:xfrm>
            <a:prstGeom prst="ellipse">
              <a:avLst/>
            </a:prstGeom>
            <a:solidFill>
              <a:schemeClr val="accent1"/>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9961" tIns="34980" rIns="69961" bIns="34980" numCol="1" rtlCol="0" anchor="ctr" anchorCtr="0" compatLnSpc="1">
              <a:prstTxWarp prst="textNoShape">
                <a:avLst/>
              </a:prstTxWarp>
            </a:bodyPr>
            <a:lstStyle/>
            <a:p>
              <a:pPr algn="ctr" defTabSz="581684"/>
              <a:endParaRPr lang="en-US" sz="1147" dirty="0">
                <a:gradFill>
                  <a:gsLst>
                    <a:gs pos="0">
                      <a:srgbClr val="FFFFFF"/>
                    </a:gs>
                    <a:gs pos="100000">
                      <a:srgbClr val="FFFFFF"/>
                    </a:gs>
                  </a:gsLst>
                  <a:lin ang="5400000" scaled="0"/>
                </a:gradFill>
              </a:endParaRPr>
            </a:p>
          </p:txBody>
        </p:sp>
        <p:pic>
          <p:nvPicPr>
            <p:cNvPr id="9" name="Picture 19" descr="\\eventsql\dvd\Online_ART\DVD_ART35\Artwork_Imagery\Hardware Photos\OEM HW\SERVERS\Unisys ES7000 Orion 560 Server.png"/>
            <p:cNvPicPr>
              <a:picLocks noChangeAspect="1" noChangeArrowheads="1"/>
            </p:cNvPicPr>
            <p:nvPr/>
          </p:nvPicPr>
          <p:blipFill>
            <a:blip r:embed="rId2" cstate="print"/>
            <a:srcRect/>
            <a:stretch>
              <a:fillRect/>
            </a:stretch>
          </p:blipFill>
          <p:spPr bwMode="auto">
            <a:xfrm>
              <a:off x="1276839" y="3011556"/>
              <a:ext cx="716295" cy="929275"/>
            </a:xfrm>
            <a:prstGeom prst="rect">
              <a:avLst/>
            </a:prstGeom>
            <a:noFill/>
          </p:spPr>
        </p:pic>
      </p:grpSp>
      <p:grpSp>
        <p:nvGrpSpPr>
          <p:cNvPr id="10" name="Group 9"/>
          <p:cNvGrpSpPr/>
          <p:nvPr/>
        </p:nvGrpSpPr>
        <p:grpSpPr>
          <a:xfrm>
            <a:off x="6599433" y="2820636"/>
            <a:ext cx="2400240" cy="2191660"/>
            <a:chOff x="10718450" y="4569498"/>
            <a:chExt cx="3765424" cy="3437314"/>
          </a:xfrm>
        </p:grpSpPr>
        <p:sp>
          <p:nvSpPr>
            <p:cNvPr id="11" name="Oval 10"/>
            <p:cNvSpPr/>
            <p:nvPr/>
          </p:nvSpPr>
          <p:spPr bwMode="auto">
            <a:xfrm>
              <a:off x="10718450" y="4569498"/>
              <a:ext cx="3765424" cy="3437314"/>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9961" tIns="34980" rIns="69961" bIns="34980" numCol="1" rtlCol="0" anchor="ctr" anchorCtr="0" compatLnSpc="1">
              <a:prstTxWarp prst="textNoShape">
                <a:avLst/>
              </a:prstTxWarp>
            </a:bodyPr>
            <a:lstStyle/>
            <a:p>
              <a:pPr algn="ctr" defTabSz="581684"/>
              <a:endParaRPr lang="en-US" sz="1147" dirty="0">
                <a:gradFill>
                  <a:gsLst>
                    <a:gs pos="0">
                      <a:srgbClr val="FFFFFF"/>
                    </a:gs>
                    <a:gs pos="100000">
                      <a:srgbClr val="FFFFFF"/>
                    </a:gs>
                  </a:gsLst>
                  <a:lin ang="5400000" scaled="0"/>
                </a:gradFill>
              </a:endParaRPr>
            </a:p>
          </p:txBody>
        </p:sp>
        <p:sp>
          <p:nvSpPr>
            <p:cNvPr id="12" name="Oval 11"/>
            <p:cNvSpPr/>
            <p:nvPr/>
          </p:nvSpPr>
          <p:spPr bwMode="auto">
            <a:xfrm>
              <a:off x="11403497" y="5194851"/>
              <a:ext cx="2395331" cy="2186608"/>
            </a:xfrm>
            <a:prstGeom prst="ellipse">
              <a:avLst/>
            </a:prstGeom>
            <a:solidFill>
              <a:schemeClr val="accent1"/>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9961" tIns="34980" rIns="69961" bIns="34980" numCol="1" rtlCol="0" anchor="ctr" anchorCtr="0" compatLnSpc="1">
              <a:prstTxWarp prst="textNoShape">
                <a:avLst/>
              </a:prstTxWarp>
            </a:bodyPr>
            <a:lstStyle/>
            <a:p>
              <a:pPr algn="ctr" defTabSz="581684"/>
              <a:endParaRPr lang="en-US" sz="1147"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4565" y="4782558"/>
              <a:ext cx="924054" cy="9240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696" y="5974226"/>
              <a:ext cx="924054" cy="924054"/>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34989" y="5980855"/>
              <a:ext cx="535088" cy="535088"/>
            </a:xfrm>
            <a:prstGeom prst="rect">
              <a:avLst/>
            </a:prstGeom>
          </p:spPr>
        </p:pic>
        <p:cxnSp>
          <p:nvCxnSpPr>
            <p:cNvPr id="16" name="Straight Arrow Connector 15"/>
            <p:cNvCxnSpPr/>
            <p:nvPr/>
          </p:nvCxnSpPr>
          <p:spPr>
            <a:xfrm flipH="1" flipV="1">
              <a:off x="12950690" y="6288155"/>
              <a:ext cx="685798" cy="88638"/>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2056166" y="5509588"/>
              <a:ext cx="278823" cy="374749"/>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1986592" y="6515943"/>
              <a:ext cx="351973" cy="308113"/>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6148" y="6645963"/>
              <a:ext cx="924054" cy="924054"/>
            </a:xfrm>
            <a:prstGeom prst="rect">
              <a:avLst/>
            </a:prstGeom>
          </p:spPr>
        </p:pic>
      </p:grpSp>
      <p:grpSp>
        <p:nvGrpSpPr>
          <p:cNvPr id="20" name="Group 19"/>
          <p:cNvGrpSpPr/>
          <p:nvPr/>
        </p:nvGrpSpPr>
        <p:grpSpPr>
          <a:xfrm>
            <a:off x="6156692" y="2405103"/>
            <a:ext cx="3287474" cy="3001794"/>
            <a:chOff x="4840918" y="1580259"/>
            <a:chExt cx="5157290" cy="4707896"/>
          </a:xfrm>
        </p:grpSpPr>
        <p:sp>
          <p:nvSpPr>
            <p:cNvPr id="21" name="Oval 20"/>
            <p:cNvSpPr/>
            <p:nvPr/>
          </p:nvSpPr>
          <p:spPr bwMode="auto">
            <a:xfrm>
              <a:off x="4840918" y="1580259"/>
              <a:ext cx="5157290" cy="4707896"/>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9961" tIns="34980" rIns="69961" bIns="34980" numCol="1" rtlCol="0" anchor="ctr" anchorCtr="0" compatLnSpc="1">
              <a:prstTxWarp prst="textNoShape">
                <a:avLst/>
              </a:prstTxWarp>
            </a:bodyPr>
            <a:lstStyle/>
            <a:p>
              <a:pPr algn="ctr" defTabSz="581684"/>
              <a:endParaRPr lang="en-US" sz="1147" dirty="0">
                <a:gradFill>
                  <a:gsLst>
                    <a:gs pos="0">
                      <a:srgbClr val="FFFFFF"/>
                    </a:gs>
                    <a:gs pos="100000">
                      <a:srgbClr val="FFFFFF"/>
                    </a:gs>
                  </a:gsLst>
                  <a:lin ang="5400000" scaled="0"/>
                </a:gradFill>
              </a:endParaRPr>
            </a:p>
          </p:txBody>
        </p:sp>
        <p:pic>
          <p:nvPicPr>
            <p:cNvPr id="22" name="Picture 74" descr="Server"/>
            <p:cNvPicPr>
              <a:picLocks noChangeAspect="1" noChangeArrowheads="1"/>
            </p:cNvPicPr>
            <p:nvPr/>
          </p:nvPicPr>
          <p:blipFill>
            <a:blip r:embed="rId5" cstate="screen"/>
            <a:srcRect/>
            <a:stretch>
              <a:fillRect/>
            </a:stretch>
          </p:blipFill>
          <p:spPr bwMode="auto">
            <a:xfrm>
              <a:off x="7130555" y="2579998"/>
              <a:ext cx="578015" cy="896196"/>
            </a:xfrm>
            <a:prstGeom prst="rect">
              <a:avLst/>
            </a:prstGeom>
            <a:noFill/>
            <a:ln w="9525">
              <a:noFill/>
              <a:miter lim="800000"/>
              <a:headEnd/>
              <a:tailEnd/>
            </a:ln>
          </p:spPr>
        </p:pic>
        <p:pic>
          <p:nvPicPr>
            <p:cNvPr id="23" name="Picture 74" descr="Server"/>
            <p:cNvPicPr>
              <a:picLocks noChangeAspect="1" noChangeArrowheads="1"/>
            </p:cNvPicPr>
            <p:nvPr/>
          </p:nvPicPr>
          <p:blipFill>
            <a:blip r:embed="rId5" cstate="screen"/>
            <a:srcRect/>
            <a:stretch>
              <a:fillRect/>
            </a:stretch>
          </p:blipFill>
          <p:spPr bwMode="auto">
            <a:xfrm>
              <a:off x="6159834" y="3940831"/>
              <a:ext cx="578015" cy="896196"/>
            </a:xfrm>
            <a:prstGeom prst="rect">
              <a:avLst/>
            </a:prstGeom>
            <a:noFill/>
            <a:ln w="9525">
              <a:noFill/>
              <a:miter lim="800000"/>
              <a:headEnd/>
              <a:tailEnd/>
            </a:ln>
          </p:spPr>
        </p:pic>
        <p:pic>
          <p:nvPicPr>
            <p:cNvPr id="24" name="Picture 74" descr="Server"/>
            <p:cNvPicPr>
              <a:picLocks noChangeAspect="1" noChangeArrowheads="1"/>
            </p:cNvPicPr>
            <p:nvPr/>
          </p:nvPicPr>
          <p:blipFill>
            <a:blip r:embed="rId5" cstate="screen"/>
            <a:srcRect/>
            <a:stretch>
              <a:fillRect/>
            </a:stretch>
          </p:blipFill>
          <p:spPr bwMode="auto">
            <a:xfrm>
              <a:off x="8031705" y="3940831"/>
              <a:ext cx="578015" cy="896196"/>
            </a:xfrm>
            <a:prstGeom prst="rect">
              <a:avLst/>
            </a:prstGeom>
            <a:noFill/>
            <a:ln w="9525">
              <a:noFill/>
              <a:miter lim="800000"/>
              <a:headEnd/>
              <a:tailEnd/>
            </a:ln>
          </p:spPr>
        </p:pic>
        <p:cxnSp>
          <p:nvCxnSpPr>
            <p:cNvPr id="25" name="Straight Arrow Connector 24"/>
            <p:cNvCxnSpPr/>
            <p:nvPr/>
          </p:nvCxnSpPr>
          <p:spPr>
            <a:xfrm flipH="1" flipV="1">
              <a:off x="7603442" y="3407806"/>
              <a:ext cx="526767" cy="526401"/>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867172" y="4388929"/>
              <a:ext cx="999653" cy="1"/>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737849" y="3476194"/>
              <a:ext cx="392707" cy="464637"/>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74" descr="Server"/>
            <p:cNvPicPr>
              <a:picLocks noChangeAspect="1" noChangeArrowheads="1"/>
            </p:cNvPicPr>
            <p:nvPr/>
          </p:nvPicPr>
          <p:blipFill>
            <a:blip r:embed="rId5" cstate="screen"/>
            <a:srcRect/>
            <a:stretch>
              <a:fillRect/>
            </a:stretch>
          </p:blipFill>
          <p:spPr bwMode="auto">
            <a:xfrm>
              <a:off x="5812850" y="2579998"/>
              <a:ext cx="578015" cy="896196"/>
            </a:xfrm>
            <a:prstGeom prst="rect">
              <a:avLst/>
            </a:prstGeom>
            <a:noFill/>
            <a:ln w="9525">
              <a:noFill/>
              <a:miter lim="800000"/>
              <a:headEnd/>
              <a:tailEnd/>
            </a:ln>
          </p:spPr>
        </p:pic>
        <p:pic>
          <p:nvPicPr>
            <p:cNvPr id="29" name="Picture 74" descr="Server"/>
            <p:cNvPicPr>
              <a:picLocks noChangeAspect="1" noChangeArrowheads="1"/>
            </p:cNvPicPr>
            <p:nvPr/>
          </p:nvPicPr>
          <p:blipFill>
            <a:blip r:embed="rId5" cstate="screen"/>
            <a:srcRect/>
            <a:stretch>
              <a:fillRect/>
            </a:stretch>
          </p:blipFill>
          <p:spPr bwMode="auto">
            <a:xfrm>
              <a:off x="8487362" y="2557608"/>
              <a:ext cx="578015" cy="896196"/>
            </a:xfrm>
            <a:prstGeom prst="rect">
              <a:avLst/>
            </a:prstGeom>
            <a:noFill/>
            <a:ln w="9525">
              <a:noFill/>
              <a:miter lim="800000"/>
              <a:headEnd/>
              <a:tailEnd/>
            </a:ln>
          </p:spPr>
        </p:pic>
        <p:pic>
          <p:nvPicPr>
            <p:cNvPr id="30" name="Picture 74" descr="Server"/>
            <p:cNvPicPr>
              <a:picLocks noChangeAspect="1" noChangeArrowheads="1"/>
            </p:cNvPicPr>
            <p:nvPr/>
          </p:nvPicPr>
          <p:blipFill>
            <a:blip r:embed="rId5" cstate="screen"/>
            <a:srcRect/>
            <a:stretch>
              <a:fillRect/>
            </a:stretch>
          </p:blipFill>
          <p:spPr bwMode="auto">
            <a:xfrm>
              <a:off x="7130556" y="4988141"/>
              <a:ext cx="578015" cy="896196"/>
            </a:xfrm>
            <a:prstGeom prst="rect">
              <a:avLst/>
            </a:prstGeom>
            <a:noFill/>
            <a:ln w="9525">
              <a:noFill/>
              <a:miter lim="800000"/>
              <a:headEnd/>
              <a:tailEnd/>
            </a:ln>
          </p:spPr>
        </p:pic>
        <p:cxnSp>
          <p:nvCxnSpPr>
            <p:cNvPr id="31" name="Straight Arrow Connector 30"/>
            <p:cNvCxnSpPr/>
            <p:nvPr/>
          </p:nvCxnSpPr>
          <p:spPr>
            <a:xfrm>
              <a:off x="6541495" y="4853568"/>
              <a:ext cx="392707" cy="341283"/>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7866825" y="3022743"/>
              <a:ext cx="424183" cy="5353"/>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101858" y="3577309"/>
              <a:ext cx="289007" cy="363522"/>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513448" y="3015645"/>
              <a:ext cx="483700" cy="0"/>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8487362" y="3561991"/>
              <a:ext cx="212092" cy="294392"/>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6156692" y="2394668"/>
            <a:ext cx="3287474" cy="3022665"/>
            <a:chOff x="4973439" y="1441110"/>
            <a:chExt cx="5157290" cy="4740630"/>
          </a:xfrm>
        </p:grpSpPr>
        <p:sp>
          <p:nvSpPr>
            <p:cNvPr id="37" name="Oval 36"/>
            <p:cNvSpPr/>
            <p:nvPr/>
          </p:nvSpPr>
          <p:spPr bwMode="auto">
            <a:xfrm>
              <a:off x="4973439" y="1441110"/>
              <a:ext cx="5157290" cy="4707896"/>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9961" tIns="34980" rIns="69961" bIns="34980" numCol="1" rtlCol="0" anchor="ctr" anchorCtr="0" compatLnSpc="1">
              <a:prstTxWarp prst="textNoShape">
                <a:avLst/>
              </a:prstTxWarp>
            </a:bodyPr>
            <a:lstStyle/>
            <a:p>
              <a:pPr algn="ctr" defTabSz="581684"/>
              <a:endParaRPr lang="en-US" sz="1147" dirty="0">
                <a:gradFill>
                  <a:gsLst>
                    <a:gs pos="0">
                      <a:srgbClr val="FFFFFF"/>
                    </a:gs>
                    <a:gs pos="100000">
                      <a:srgbClr val="FFFFFF"/>
                    </a:gs>
                  </a:gsLst>
                  <a:lin ang="5400000" scaled="0"/>
                </a:gradFill>
              </a:endParaRPr>
            </a:p>
          </p:txBody>
        </p:sp>
        <p:pic>
          <p:nvPicPr>
            <p:cNvPr id="38" name="Picture 74" descr="Server"/>
            <p:cNvPicPr>
              <a:picLocks noChangeAspect="1" noChangeArrowheads="1"/>
            </p:cNvPicPr>
            <p:nvPr/>
          </p:nvPicPr>
          <p:blipFill>
            <a:blip r:embed="rId5" cstate="screen"/>
            <a:srcRect/>
            <a:stretch>
              <a:fillRect/>
            </a:stretch>
          </p:blipFill>
          <p:spPr bwMode="auto">
            <a:xfrm>
              <a:off x="7263077" y="1522263"/>
              <a:ext cx="578015" cy="896196"/>
            </a:xfrm>
            <a:prstGeom prst="rect">
              <a:avLst/>
            </a:prstGeom>
            <a:noFill/>
            <a:ln w="9525">
              <a:noFill/>
              <a:miter lim="800000"/>
              <a:headEnd/>
              <a:tailEnd/>
            </a:ln>
          </p:spPr>
        </p:pic>
        <p:pic>
          <p:nvPicPr>
            <p:cNvPr id="39" name="Picture 74" descr="Server"/>
            <p:cNvPicPr>
              <a:picLocks noChangeAspect="1" noChangeArrowheads="1"/>
            </p:cNvPicPr>
            <p:nvPr/>
          </p:nvPicPr>
          <p:blipFill>
            <a:blip r:embed="rId5" cstate="screen"/>
            <a:srcRect/>
            <a:stretch>
              <a:fillRect/>
            </a:stretch>
          </p:blipFill>
          <p:spPr bwMode="auto">
            <a:xfrm>
              <a:off x="5648083" y="4486182"/>
              <a:ext cx="578015" cy="896196"/>
            </a:xfrm>
            <a:prstGeom prst="rect">
              <a:avLst/>
            </a:prstGeom>
            <a:noFill/>
            <a:ln w="9525">
              <a:noFill/>
              <a:miter lim="800000"/>
              <a:headEnd/>
              <a:tailEnd/>
            </a:ln>
          </p:spPr>
        </p:pic>
        <p:pic>
          <p:nvPicPr>
            <p:cNvPr id="40" name="Picture 74" descr="Server"/>
            <p:cNvPicPr>
              <a:picLocks noChangeAspect="1" noChangeArrowheads="1"/>
            </p:cNvPicPr>
            <p:nvPr/>
          </p:nvPicPr>
          <p:blipFill>
            <a:blip r:embed="rId5" cstate="screen"/>
            <a:srcRect/>
            <a:stretch>
              <a:fillRect/>
            </a:stretch>
          </p:blipFill>
          <p:spPr bwMode="auto">
            <a:xfrm>
              <a:off x="8979236" y="4486182"/>
              <a:ext cx="578015" cy="896196"/>
            </a:xfrm>
            <a:prstGeom prst="rect">
              <a:avLst/>
            </a:prstGeom>
            <a:noFill/>
            <a:ln w="9525">
              <a:noFill/>
              <a:miter lim="800000"/>
              <a:headEnd/>
              <a:tailEnd/>
            </a:ln>
          </p:spPr>
        </p:pic>
        <p:pic>
          <p:nvPicPr>
            <p:cNvPr id="41" name="Picture 74" descr="Server"/>
            <p:cNvPicPr>
              <a:picLocks noChangeAspect="1" noChangeArrowheads="1"/>
            </p:cNvPicPr>
            <p:nvPr/>
          </p:nvPicPr>
          <p:blipFill>
            <a:blip r:embed="rId5" cstate="screen"/>
            <a:srcRect/>
            <a:stretch>
              <a:fillRect/>
            </a:stretch>
          </p:blipFill>
          <p:spPr bwMode="auto">
            <a:xfrm>
              <a:off x="5498111" y="2418459"/>
              <a:ext cx="578015" cy="896196"/>
            </a:xfrm>
            <a:prstGeom prst="rect">
              <a:avLst/>
            </a:prstGeom>
            <a:noFill/>
            <a:ln w="9525">
              <a:noFill/>
              <a:miter lim="800000"/>
              <a:headEnd/>
              <a:tailEnd/>
            </a:ln>
          </p:spPr>
        </p:pic>
        <p:pic>
          <p:nvPicPr>
            <p:cNvPr id="42" name="Picture 74" descr="Server"/>
            <p:cNvPicPr>
              <a:picLocks noChangeAspect="1" noChangeArrowheads="1"/>
            </p:cNvPicPr>
            <p:nvPr/>
          </p:nvPicPr>
          <p:blipFill>
            <a:blip r:embed="rId5" cstate="screen"/>
            <a:srcRect/>
            <a:stretch>
              <a:fillRect/>
            </a:stretch>
          </p:blipFill>
          <p:spPr bwMode="auto">
            <a:xfrm>
              <a:off x="8979235" y="2418459"/>
              <a:ext cx="578015" cy="896196"/>
            </a:xfrm>
            <a:prstGeom prst="rect">
              <a:avLst/>
            </a:prstGeom>
            <a:noFill/>
            <a:ln w="9525">
              <a:noFill/>
              <a:miter lim="800000"/>
              <a:headEnd/>
              <a:tailEnd/>
            </a:ln>
          </p:spPr>
        </p:pic>
        <p:pic>
          <p:nvPicPr>
            <p:cNvPr id="43" name="Picture 74" descr="Server"/>
            <p:cNvPicPr>
              <a:picLocks noChangeAspect="1" noChangeArrowheads="1"/>
            </p:cNvPicPr>
            <p:nvPr/>
          </p:nvPicPr>
          <p:blipFill>
            <a:blip r:embed="rId5" cstate="screen"/>
            <a:srcRect/>
            <a:stretch>
              <a:fillRect/>
            </a:stretch>
          </p:blipFill>
          <p:spPr bwMode="auto">
            <a:xfrm>
              <a:off x="7332651" y="5285544"/>
              <a:ext cx="578015" cy="896196"/>
            </a:xfrm>
            <a:prstGeom prst="rect">
              <a:avLst/>
            </a:prstGeom>
            <a:noFill/>
            <a:ln w="9525">
              <a:noFill/>
              <a:miter lim="800000"/>
              <a:headEnd/>
              <a:tailEnd/>
            </a:ln>
          </p:spPr>
        </p:pic>
        <p:pic>
          <p:nvPicPr>
            <p:cNvPr id="44" name="Picture 62" descr="BizTalk"/>
            <p:cNvPicPr>
              <a:picLocks noChangeAspect="1" noChangeArrowheads="1"/>
            </p:cNvPicPr>
            <p:nvPr/>
          </p:nvPicPr>
          <p:blipFill>
            <a:blip r:embed="rId6" cstate="screen"/>
            <a:srcRect/>
            <a:stretch>
              <a:fillRect/>
            </a:stretch>
          </p:blipFill>
          <p:spPr bwMode="auto">
            <a:xfrm>
              <a:off x="7103168" y="3183767"/>
              <a:ext cx="897832" cy="1394860"/>
            </a:xfrm>
            <a:prstGeom prst="rect">
              <a:avLst/>
            </a:prstGeom>
            <a:noFill/>
            <a:ln w="9525">
              <a:noFill/>
              <a:miter lim="800000"/>
              <a:headEnd/>
              <a:tailEnd/>
            </a:ln>
            <a:effectLst>
              <a:glow rad="139700">
                <a:schemeClr val="accent6">
                  <a:satMod val="175000"/>
                  <a:alpha val="40000"/>
                </a:schemeClr>
              </a:glow>
            </a:effectLst>
          </p:spPr>
        </p:pic>
        <p:cxnSp>
          <p:nvCxnSpPr>
            <p:cNvPr id="45" name="Straight Arrow Connector 44"/>
            <p:cNvCxnSpPr/>
            <p:nvPr/>
          </p:nvCxnSpPr>
          <p:spPr>
            <a:xfrm>
              <a:off x="7552084" y="2458215"/>
              <a:ext cx="0" cy="593097"/>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552084" y="4697804"/>
              <a:ext cx="0" cy="593097"/>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329571" y="4263887"/>
              <a:ext cx="598003" cy="433918"/>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8239539" y="3069411"/>
              <a:ext cx="596348" cy="406783"/>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8309112" y="4248224"/>
              <a:ext cx="526774" cy="434944"/>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29571" y="3069411"/>
              <a:ext cx="510210" cy="438316"/>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156692" y="2390222"/>
            <a:ext cx="3287474" cy="3001794"/>
            <a:chOff x="5380944" y="1408443"/>
            <a:chExt cx="5157290" cy="4707896"/>
          </a:xfrm>
        </p:grpSpPr>
        <p:sp>
          <p:nvSpPr>
            <p:cNvPr id="52" name="Oval 51"/>
            <p:cNvSpPr/>
            <p:nvPr/>
          </p:nvSpPr>
          <p:spPr bwMode="auto">
            <a:xfrm>
              <a:off x="5380944" y="1408443"/>
              <a:ext cx="5157290" cy="4707896"/>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9961" tIns="34980" rIns="69961" bIns="34980" numCol="1" rtlCol="0" anchor="ctr" anchorCtr="0" compatLnSpc="1">
              <a:prstTxWarp prst="textNoShape">
                <a:avLst/>
              </a:prstTxWarp>
            </a:bodyPr>
            <a:lstStyle/>
            <a:p>
              <a:pPr algn="ctr" defTabSz="581684"/>
              <a:endParaRPr lang="en-US" sz="1147" dirty="0">
                <a:gradFill>
                  <a:gsLst>
                    <a:gs pos="0">
                      <a:srgbClr val="FFFFFF"/>
                    </a:gs>
                    <a:gs pos="100000">
                      <a:srgbClr val="FFFFFF"/>
                    </a:gs>
                  </a:gsLst>
                  <a:lin ang="5400000" scaled="0"/>
                </a:gradFill>
              </a:endParaRPr>
            </a:p>
          </p:txBody>
        </p:sp>
        <p:pic>
          <p:nvPicPr>
            <p:cNvPr id="53" name="Picture 74" descr="Server"/>
            <p:cNvPicPr>
              <a:picLocks noChangeAspect="1" noChangeArrowheads="1"/>
            </p:cNvPicPr>
            <p:nvPr/>
          </p:nvPicPr>
          <p:blipFill>
            <a:blip r:embed="rId5" cstate="screen"/>
            <a:srcRect/>
            <a:stretch>
              <a:fillRect/>
            </a:stretch>
          </p:blipFill>
          <p:spPr bwMode="auto">
            <a:xfrm>
              <a:off x="7624091" y="1769219"/>
              <a:ext cx="578015" cy="896196"/>
            </a:xfrm>
            <a:prstGeom prst="rect">
              <a:avLst/>
            </a:prstGeom>
            <a:noFill/>
            <a:ln w="9525">
              <a:noFill/>
              <a:miter lim="800000"/>
              <a:headEnd/>
              <a:tailEnd/>
            </a:ln>
          </p:spPr>
        </p:pic>
        <p:pic>
          <p:nvPicPr>
            <p:cNvPr id="54" name="Picture 74" descr="Server"/>
            <p:cNvPicPr>
              <a:picLocks noChangeAspect="1" noChangeArrowheads="1"/>
            </p:cNvPicPr>
            <p:nvPr/>
          </p:nvPicPr>
          <p:blipFill>
            <a:blip r:embed="rId5" cstate="screen"/>
            <a:srcRect/>
            <a:stretch>
              <a:fillRect/>
            </a:stretch>
          </p:blipFill>
          <p:spPr bwMode="auto">
            <a:xfrm>
              <a:off x="6633603" y="1769219"/>
              <a:ext cx="578015" cy="896196"/>
            </a:xfrm>
            <a:prstGeom prst="rect">
              <a:avLst/>
            </a:prstGeom>
            <a:noFill/>
            <a:ln w="9525">
              <a:noFill/>
              <a:miter lim="800000"/>
              <a:headEnd/>
              <a:tailEnd/>
            </a:ln>
          </p:spPr>
        </p:pic>
        <p:pic>
          <p:nvPicPr>
            <p:cNvPr id="55" name="Picture 74" descr="Server"/>
            <p:cNvPicPr>
              <a:picLocks noChangeAspect="1" noChangeArrowheads="1"/>
            </p:cNvPicPr>
            <p:nvPr/>
          </p:nvPicPr>
          <p:blipFill>
            <a:blip r:embed="rId5" cstate="screen"/>
            <a:srcRect/>
            <a:stretch>
              <a:fillRect/>
            </a:stretch>
          </p:blipFill>
          <p:spPr bwMode="auto">
            <a:xfrm>
              <a:off x="8614580" y="1769219"/>
              <a:ext cx="578015" cy="896196"/>
            </a:xfrm>
            <a:prstGeom prst="rect">
              <a:avLst/>
            </a:prstGeom>
            <a:noFill/>
            <a:ln w="9525">
              <a:noFill/>
              <a:miter lim="800000"/>
              <a:headEnd/>
              <a:tailEnd/>
            </a:ln>
          </p:spPr>
        </p:pic>
        <p:pic>
          <p:nvPicPr>
            <p:cNvPr id="56" name="Picture 62" descr="BizTalk"/>
            <p:cNvPicPr>
              <a:picLocks noChangeAspect="1" noChangeArrowheads="1"/>
            </p:cNvPicPr>
            <p:nvPr/>
          </p:nvPicPr>
          <p:blipFill>
            <a:blip r:embed="rId6" cstate="screen"/>
            <a:srcRect/>
            <a:stretch>
              <a:fillRect/>
            </a:stretch>
          </p:blipFill>
          <p:spPr bwMode="auto">
            <a:xfrm>
              <a:off x="9522353" y="3048054"/>
              <a:ext cx="737924" cy="1146429"/>
            </a:xfrm>
            <a:prstGeom prst="rect">
              <a:avLst/>
            </a:prstGeom>
            <a:noFill/>
            <a:ln w="9525">
              <a:noFill/>
              <a:miter lim="800000"/>
              <a:headEnd/>
              <a:tailEnd/>
            </a:ln>
            <a:effectLst>
              <a:glow rad="139700">
                <a:schemeClr val="accent6">
                  <a:satMod val="175000"/>
                  <a:alpha val="40000"/>
                </a:schemeClr>
              </a:glow>
            </a:effectLst>
          </p:spPr>
        </p:pic>
        <p:cxnSp>
          <p:nvCxnSpPr>
            <p:cNvPr id="57" name="Straight Connector 56"/>
            <p:cNvCxnSpPr>
              <a:stCxn id="56" idx="1"/>
            </p:cNvCxnSpPr>
            <p:nvPr/>
          </p:nvCxnSpPr>
          <p:spPr>
            <a:xfrm flipH="1" flipV="1">
              <a:off x="6055360" y="3621268"/>
              <a:ext cx="3466993" cy="1"/>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485730" y="3621268"/>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476218" y="3606340"/>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466706" y="3616812"/>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457194" y="3627284"/>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Picture 74" descr="Server"/>
            <p:cNvPicPr>
              <a:picLocks noChangeAspect="1" noChangeArrowheads="1"/>
            </p:cNvPicPr>
            <p:nvPr/>
          </p:nvPicPr>
          <p:blipFill>
            <a:blip r:embed="rId5" cstate="screen"/>
            <a:srcRect/>
            <a:stretch>
              <a:fillRect/>
            </a:stretch>
          </p:blipFill>
          <p:spPr bwMode="auto">
            <a:xfrm>
              <a:off x="7187211" y="4390499"/>
              <a:ext cx="578015" cy="896196"/>
            </a:xfrm>
            <a:prstGeom prst="rect">
              <a:avLst/>
            </a:prstGeom>
            <a:noFill/>
            <a:ln w="9525">
              <a:noFill/>
              <a:miter lim="800000"/>
              <a:headEnd/>
              <a:tailEnd/>
            </a:ln>
          </p:spPr>
        </p:pic>
        <p:pic>
          <p:nvPicPr>
            <p:cNvPr id="63" name="Picture 74" descr="Server"/>
            <p:cNvPicPr>
              <a:picLocks noChangeAspect="1" noChangeArrowheads="1"/>
            </p:cNvPicPr>
            <p:nvPr/>
          </p:nvPicPr>
          <p:blipFill>
            <a:blip r:embed="rId5" cstate="screen"/>
            <a:srcRect/>
            <a:stretch>
              <a:fillRect/>
            </a:stretch>
          </p:blipFill>
          <p:spPr bwMode="auto">
            <a:xfrm>
              <a:off x="6196723" y="4390499"/>
              <a:ext cx="578015" cy="896196"/>
            </a:xfrm>
            <a:prstGeom prst="rect">
              <a:avLst/>
            </a:prstGeom>
            <a:noFill/>
            <a:ln w="9525">
              <a:noFill/>
              <a:miter lim="800000"/>
              <a:headEnd/>
              <a:tailEnd/>
            </a:ln>
          </p:spPr>
        </p:pic>
        <p:pic>
          <p:nvPicPr>
            <p:cNvPr id="64" name="Picture 74" descr="Server"/>
            <p:cNvPicPr>
              <a:picLocks noChangeAspect="1" noChangeArrowheads="1"/>
            </p:cNvPicPr>
            <p:nvPr/>
          </p:nvPicPr>
          <p:blipFill>
            <a:blip r:embed="rId5" cstate="screen"/>
            <a:srcRect/>
            <a:stretch>
              <a:fillRect/>
            </a:stretch>
          </p:blipFill>
          <p:spPr bwMode="auto">
            <a:xfrm>
              <a:off x="8177700" y="4390499"/>
              <a:ext cx="578015" cy="896196"/>
            </a:xfrm>
            <a:prstGeom prst="rect">
              <a:avLst/>
            </a:prstGeom>
            <a:noFill/>
            <a:ln w="9525">
              <a:noFill/>
              <a:miter lim="800000"/>
              <a:headEnd/>
              <a:tailEnd/>
            </a:ln>
          </p:spPr>
        </p:pic>
        <p:pic>
          <p:nvPicPr>
            <p:cNvPr id="65" name="Picture 74" descr="Server"/>
            <p:cNvPicPr>
              <a:picLocks noChangeAspect="1" noChangeArrowheads="1"/>
            </p:cNvPicPr>
            <p:nvPr/>
          </p:nvPicPr>
          <p:blipFill>
            <a:blip r:embed="rId5" cstate="screen"/>
            <a:srcRect/>
            <a:stretch>
              <a:fillRect/>
            </a:stretch>
          </p:blipFill>
          <p:spPr bwMode="auto">
            <a:xfrm>
              <a:off x="9132740" y="4380339"/>
              <a:ext cx="578015" cy="896196"/>
            </a:xfrm>
            <a:prstGeom prst="rect">
              <a:avLst/>
            </a:prstGeom>
            <a:noFill/>
            <a:ln w="9525">
              <a:noFill/>
              <a:miter lim="800000"/>
              <a:headEnd/>
              <a:tailEnd/>
            </a:ln>
          </p:spPr>
        </p:pic>
        <p:pic>
          <p:nvPicPr>
            <p:cNvPr id="66" name="Picture 65"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6749830" y="2973377"/>
              <a:ext cx="345560" cy="330202"/>
            </a:xfrm>
            <a:prstGeom prst="rect">
              <a:avLst/>
            </a:prstGeom>
            <a:noFill/>
          </p:spPr>
        </p:pic>
        <p:pic>
          <p:nvPicPr>
            <p:cNvPr id="67" name="Picture 66"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7702330" y="2973377"/>
              <a:ext cx="345560" cy="330202"/>
            </a:xfrm>
            <a:prstGeom prst="rect">
              <a:avLst/>
            </a:prstGeom>
            <a:noFill/>
          </p:spPr>
        </p:pic>
        <p:pic>
          <p:nvPicPr>
            <p:cNvPr id="68" name="Picture 67"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8654830" y="2973377"/>
              <a:ext cx="345560" cy="330202"/>
            </a:xfrm>
            <a:prstGeom prst="rect">
              <a:avLst/>
            </a:prstGeom>
            <a:noFill/>
          </p:spPr>
        </p:pic>
        <p:cxnSp>
          <p:nvCxnSpPr>
            <p:cNvPr id="69" name="Straight Connector 68"/>
            <p:cNvCxnSpPr/>
            <p:nvPr/>
          </p:nvCxnSpPr>
          <p:spPr>
            <a:xfrm>
              <a:off x="6928960" y="3345059"/>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875110" y="3344725"/>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833960" y="3338041"/>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922610" y="270785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868760" y="270785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8814910" y="270785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5423029" y="1720314"/>
            <a:ext cx="4754800" cy="4341608"/>
            <a:chOff x="4064162" y="1148746"/>
            <a:chExt cx="7459186" cy="6809210"/>
          </a:xfrm>
        </p:grpSpPr>
        <p:sp>
          <p:nvSpPr>
            <p:cNvPr id="76" name="Oval 75"/>
            <p:cNvSpPr/>
            <p:nvPr/>
          </p:nvSpPr>
          <p:spPr bwMode="auto">
            <a:xfrm>
              <a:off x="4064162" y="1148746"/>
              <a:ext cx="7459186" cy="6809210"/>
            </a:xfrm>
            <a:prstGeom prst="ellipse">
              <a:avLst/>
            </a:prstGeom>
            <a:solidFill>
              <a:schemeClr val="accent1">
                <a:alpha val="54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9961" tIns="34980" rIns="69961" bIns="34980" numCol="1" rtlCol="0" anchor="ctr" anchorCtr="0" compatLnSpc="1">
              <a:prstTxWarp prst="textNoShape">
                <a:avLst/>
              </a:prstTxWarp>
            </a:bodyPr>
            <a:lstStyle/>
            <a:p>
              <a:pPr algn="ctr" defTabSz="581684"/>
              <a:endParaRPr lang="en-US" sz="1147" dirty="0">
                <a:gradFill>
                  <a:gsLst>
                    <a:gs pos="0">
                      <a:srgbClr val="FFFFFF"/>
                    </a:gs>
                    <a:gs pos="100000">
                      <a:srgbClr val="FFFFFF"/>
                    </a:gs>
                  </a:gsLst>
                  <a:lin ang="5400000" scaled="0"/>
                </a:gradFill>
              </a:endParaRPr>
            </a:p>
          </p:txBody>
        </p:sp>
        <p:sp>
          <p:nvSpPr>
            <p:cNvPr id="77" name="Oval 76"/>
            <p:cNvSpPr/>
            <p:nvPr/>
          </p:nvSpPr>
          <p:spPr bwMode="auto">
            <a:xfrm>
              <a:off x="5206002" y="2199403"/>
              <a:ext cx="5157290" cy="4707896"/>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9961" tIns="34980" rIns="69961" bIns="34980" numCol="1" rtlCol="0" anchor="ctr" anchorCtr="0" compatLnSpc="1">
              <a:prstTxWarp prst="textNoShape">
                <a:avLst/>
              </a:prstTxWarp>
            </a:bodyPr>
            <a:lstStyle/>
            <a:p>
              <a:pPr algn="ctr" defTabSz="581684"/>
              <a:endParaRPr lang="en-US" sz="1147" dirty="0">
                <a:gradFill>
                  <a:gsLst>
                    <a:gs pos="0">
                      <a:srgbClr val="FFFFFF"/>
                    </a:gs>
                    <a:gs pos="100000">
                      <a:srgbClr val="FFFFFF"/>
                    </a:gs>
                  </a:gsLst>
                  <a:lin ang="5400000" scaled="0"/>
                </a:gradFill>
              </a:endParaRPr>
            </a:p>
          </p:txBody>
        </p:sp>
        <p:pic>
          <p:nvPicPr>
            <p:cNvPr id="78" name="Picture 74" descr="Server"/>
            <p:cNvPicPr>
              <a:picLocks noChangeAspect="1" noChangeArrowheads="1"/>
            </p:cNvPicPr>
            <p:nvPr/>
          </p:nvPicPr>
          <p:blipFill>
            <a:blip r:embed="rId5" cstate="screen"/>
            <a:srcRect/>
            <a:stretch>
              <a:fillRect/>
            </a:stretch>
          </p:blipFill>
          <p:spPr bwMode="auto">
            <a:xfrm>
              <a:off x="7449149" y="2560179"/>
              <a:ext cx="578015" cy="896196"/>
            </a:xfrm>
            <a:prstGeom prst="rect">
              <a:avLst/>
            </a:prstGeom>
            <a:noFill/>
            <a:ln w="9525">
              <a:noFill/>
              <a:miter lim="800000"/>
              <a:headEnd/>
              <a:tailEnd/>
            </a:ln>
          </p:spPr>
        </p:pic>
        <p:pic>
          <p:nvPicPr>
            <p:cNvPr id="79" name="Picture 74" descr="Server"/>
            <p:cNvPicPr>
              <a:picLocks noChangeAspect="1" noChangeArrowheads="1"/>
            </p:cNvPicPr>
            <p:nvPr/>
          </p:nvPicPr>
          <p:blipFill>
            <a:blip r:embed="rId5" cstate="screen"/>
            <a:srcRect/>
            <a:stretch>
              <a:fillRect/>
            </a:stretch>
          </p:blipFill>
          <p:spPr bwMode="auto">
            <a:xfrm>
              <a:off x="6458661" y="2560179"/>
              <a:ext cx="578015" cy="896196"/>
            </a:xfrm>
            <a:prstGeom prst="rect">
              <a:avLst/>
            </a:prstGeom>
            <a:noFill/>
            <a:ln w="9525">
              <a:noFill/>
              <a:miter lim="800000"/>
              <a:headEnd/>
              <a:tailEnd/>
            </a:ln>
          </p:spPr>
        </p:pic>
        <p:pic>
          <p:nvPicPr>
            <p:cNvPr id="80" name="Picture 74" descr="Server"/>
            <p:cNvPicPr>
              <a:picLocks noChangeAspect="1" noChangeArrowheads="1"/>
            </p:cNvPicPr>
            <p:nvPr/>
          </p:nvPicPr>
          <p:blipFill>
            <a:blip r:embed="rId5" cstate="screen"/>
            <a:srcRect/>
            <a:stretch>
              <a:fillRect/>
            </a:stretch>
          </p:blipFill>
          <p:spPr bwMode="auto">
            <a:xfrm>
              <a:off x="8439638" y="2560179"/>
              <a:ext cx="578015" cy="896196"/>
            </a:xfrm>
            <a:prstGeom prst="rect">
              <a:avLst/>
            </a:prstGeom>
            <a:noFill/>
            <a:ln w="9525">
              <a:noFill/>
              <a:miter lim="800000"/>
              <a:headEnd/>
              <a:tailEnd/>
            </a:ln>
          </p:spPr>
        </p:pic>
        <p:pic>
          <p:nvPicPr>
            <p:cNvPr id="81" name="Picture 62" descr="BizTalk"/>
            <p:cNvPicPr>
              <a:picLocks noChangeAspect="1" noChangeArrowheads="1"/>
            </p:cNvPicPr>
            <p:nvPr/>
          </p:nvPicPr>
          <p:blipFill>
            <a:blip r:embed="rId6" cstate="screen"/>
            <a:srcRect/>
            <a:stretch>
              <a:fillRect/>
            </a:stretch>
          </p:blipFill>
          <p:spPr bwMode="auto">
            <a:xfrm>
              <a:off x="9347411" y="3839014"/>
              <a:ext cx="737924" cy="1146429"/>
            </a:xfrm>
            <a:prstGeom prst="rect">
              <a:avLst/>
            </a:prstGeom>
            <a:noFill/>
            <a:ln w="9525">
              <a:noFill/>
              <a:miter lim="800000"/>
              <a:headEnd/>
              <a:tailEnd/>
            </a:ln>
            <a:effectLst>
              <a:glow rad="139700">
                <a:schemeClr val="accent6">
                  <a:satMod val="175000"/>
                  <a:alpha val="40000"/>
                </a:schemeClr>
              </a:glow>
            </a:effectLst>
          </p:spPr>
        </p:pic>
        <p:cxnSp>
          <p:nvCxnSpPr>
            <p:cNvPr id="82" name="Straight Connector 81"/>
            <p:cNvCxnSpPr>
              <a:stCxn id="81" idx="1"/>
            </p:cNvCxnSpPr>
            <p:nvPr/>
          </p:nvCxnSpPr>
          <p:spPr>
            <a:xfrm flipH="1" flipV="1">
              <a:off x="4460240" y="4407772"/>
              <a:ext cx="4887171" cy="4457"/>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310788" y="4412228"/>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301276" y="4397300"/>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291764" y="4407772"/>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282252" y="4418244"/>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7" name="Picture 74" descr="Server"/>
            <p:cNvPicPr>
              <a:picLocks noChangeAspect="1" noChangeArrowheads="1"/>
            </p:cNvPicPr>
            <p:nvPr/>
          </p:nvPicPr>
          <p:blipFill>
            <a:blip r:embed="rId5" cstate="screen"/>
            <a:srcRect/>
            <a:stretch>
              <a:fillRect/>
            </a:stretch>
          </p:blipFill>
          <p:spPr bwMode="auto">
            <a:xfrm>
              <a:off x="7012269" y="5181459"/>
              <a:ext cx="578015" cy="896196"/>
            </a:xfrm>
            <a:prstGeom prst="rect">
              <a:avLst/>
            </a:prstGeom>
            <a:noFill/>
            <a:ln w="9525">
              <a:noFill/>
              <a:miter lim="800000"/>
              <a:headEnd/>
              <a:tailEnd/>
            </a:ln>
          </p:spPr>
        </p:pic>
        <p:pic>
          <p:nvPicPr>
            <p:cNvPr id="88" name="Picture 74" descr="Server"/>
            <p:cNvPicPr>
              <a:picLocks noChangeAspect="1" noChangeArrowheads="1"/>
            </p:cNvPicPr>
            <p:nvPr/>
          </p:nvPicPr>
          <p:blipFill>
            <a:blip r:embed="rId5" cstate="screen"/>
            <a:srcRect/>
            <a:stretch>
              <a:fillRect/>
            </a:stretch>
          </p:blipFill>
          <p:spPr bwMode="auto">
            <a:xfrm>
              <a:off x="6021781" y="5181459"/>
              <a:ext cx="578015" cy="896196"/>
            </a:xfrm>
            <a:prstGeom prst="rect">
              <a:avLst/>
            </a:prstGeom>
            <a:noFill/>
            <a:ln w="9525">
              <a:noFill/>
              <a:miter lim="800000"/>
              <a:headEnd/>
              <a:tailEnd/>
            </a:ln>
          </p:spPr>
        </p:pic>
        <p:pic>
          <p:nvPicPr>
            <p:cNvPr id="89" name="Picture 74" descr="Server"/>
            <p:cNvPicPr>
              <a:picLocks noChangeAspect="1" noChangeArrowheads="1"/>
            </p:cNvPicPr>
            <p:nvPr/>
          </p:nvPicPr>
          <p:blipFill>
            <a:blip r:embed="rId5" cstate="screen"/>
            <a:srcRect/>
            <a:stretch>
              <a:fillRect/>
            </a:stretch>
          </p:blipFill>
          <p:spPr bwMode="auto">
            <a:xfrm>
              <a:off x="8002758" y="5181459"/>
              <a:ext cx="578015" cy="896196"/>
            </a:xfrm>
            <a:prstGeom prst="rect">
              <a:avLst/>
            </a:prstGeom>
            <a:noFill/>
            <a:ln w="9525">
              <a:noFill/>
              <a:miter lim="800000"/>
              <a:headEnd/>
              <a:tailEnd/>
            </a:ln>
          </p:spPr>
        </p:pic>
        <p:pic>
          <p:nvPicPr>
            <p:cNvPr id="90" name="Picture 74" descr="Server"/>
            <p:cNvPicPr>
              <a:picLocks noChangeAspect="1" noChangeArrowheads="1"/>
            </p:cNvPicPr>
            <p:nvPr/>
          </p:nvPicPr>
          <p:blipFill>
            <a:blip r:embed="rId5" cstate="screen"/>
            <a:srcRect/>
            <a:stretch>
              <a:fillRect/>
            </a:stretch>
          </p:blipFill>
          <p:spPr bwMode="auto">
            <a:xfrm>
              <a:off x="8957798" y="5171299"/>
              <a:ext cx="578015" cy="896196"/>
            </a:xfrm>
            <a:prstGeom prst="rect">
              <a:avLst/>
            </a:prstGeom>
            <a:noFill/>
            <a:ln w="9525">
              <a:noFill/>
              <a:miter lim="800000"/>
              <a:headEnd/>
              <a:tailEnd/>
            </a:ln>
          </p:spPr>
        </p:pic>
        <p:pic>
          <p:nvPicPr>
            <p:cNvPr id="91" name="Picture 90"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6574888" y="3764337"/>
              <a:ext cx="345560" cy="330202"/>
            </a:xfrm>
            <a:prstGeom prst="rect">
              <a:avLst/>
            </a:prstGeom>
            <a:noFill/>
          </p:spPr>
        </p:pic>
        <p:pic>
          <p:nvPicPr>
            <p:cNvPr id="92" name="Picture 91"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7527388" y="3764337"/>
              <a:ext cx="345560" cy="330202"/>
            </a:xfrm>
            <a:prstGeom prst="rect">
              <a:avLst/>
            </a:prstGeom>
            <a:noFill/>
          </p:spPr>
        </p:pic>
        <p:pic>
          <p:nvPicPr>
            <p:cNvPr id="93" name="Picture 92"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8479888" y="3764337"/>
              <a:ext cx="345560" cy="330202"/>
            </a:xfrm>
            <a:prstGeom prst="rect">
              <a:avLst/>
            </a:prstGeom>
            <a:noFill/>
          </p:spPr>
        </p:pic>
        <p:cxnSp>
          <p:nvCxnSpPr>
            <p:cNvPr id="94" name="Straight Connector 93"/>
            <p:cNvCxnSpPr/>
            <p:nvPr/>
          </p:nvCxnSpPr>
          <p:spPr>
            <a:xfrm>
              <a:off x="6754018" y="4136019"/>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700168" y="4135685"/>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659018" y="4129001"/>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747668" y="349881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693818" y="349881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8639968" y="349881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5868498" y="2626380"/>
            <a:ext cx="368452" cy="1184717"/>
            <a:chOff x="2748951" y="2331332"/>
            <a:chExt cx="578015" cy="1858065"/>
          </a:xfrm>
        </p:grpSpPr>
        <p:pic>
          <p:nvPicPr>
            <p:cNvPr id="101" name="Picture 74" descr="Server"/>
            <p:cNvPicPr>
              <a:picLocks noChangeAspect="1" noChangeArrowheads="1"/>
            </p:cNvPicPr>
            <p:nvPr/>
          </p:nvPicPr>
          <p:blipFill>
            <a:blip r:embed="rId5" cstate="screen"/>
            <a:srcRect/>
            <a:stretch>
              <a:fillRect/>
            </a:stretch>
          </p:blipFill>
          <p:spPr bwMode="auto">
            <a:xfrm>
              <a:off x="2748951" y="2331332"/>
              <a:ext cx="578015" cy="896196"/>
            </a:xfrm>
            <a:prstGeom prst="rect">
              <a:avLst/>
            </a:prstGeom>
            <a:noFill/>
            <a:ln w="9525">
              <a:noFill/>
              <a:miter lim="800000"/>
              <a:headEnd/>
              <a:tailEnd/>
            </a:ln>
          </p:spPr>
        </p:pic>
        <p:pic>
          <p:nvPicPr>
            <p:cNvPr id="102" name="Picture 101"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2865178" y="3535490"/>
              <a:ext cx="345560" cy="330202"/>
            </a:xfrm>
            <a:prstGeom prst="rect">
              <a:avLst/>
            </a:prstGeom>
            <a:noFill/>
          </p:spPr>
        </p:pic>
        <p:cxnSp>
          <p:nvCxnSpPr>
            <p:cNvPr id="103" name="Straight Connector 102"/>
            <p:cNvCxnSpPr/>
            <p:nvPr/>
          </p:nvCxnSpPr>
          <p:spPr>
            <a:xfrm>
              <a:off x="3044308" y="3907172"/>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037958" y="3269971"/>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5726580" y="3807264"/>
            <a:ext cx="368452" cy="1061890"/>
            <a:chOff x="2566071" y="4183381"/>
            <a:chExt cx="578015" cy="1665427"/>
          </a:xfrm>
        </p:grpSpPr>
        <p:cxnSp>
          <p:nvCxnSpPr>
            <p:cNvPr id="106" name="Straight Connector 105"/>
            <p:cNvCxnSpPr/>
            <p:nvPr/>
          </p:nvCxnSpPr>
          <p:spPr>
            <a:xfrm>
              <a:off x="2855078" y="4183381"/>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7" name="Picture 74" descr="Server"/>
            <p:cNvPicPr>
              <a:picLocks noChangeAspect="1" noChangeArrowheads="1"/>
            </p:cNvPicPr>
            <p:nvPr/>
          </p:nvPicPr>
          <p:blipFill>
            <a:blip r:embed="rId5" cstate="screen"/>
            <a:srcRect/>
            <a:stretch>
              <a:fillRect/>
            </a:stretch>
          </p:blipFill>
          <p:spPr bwMode="auto">
            <a:xfrm>
              <a:off x="2566071" y="4952612"/>
              <a:ext cx="578015" cy="896196"/>
            </a:xfrm>
            <a:prstGeom prst="rect">
              <a:avLst/>
            </a:prstGeom>
            <a:noFill/>
            <a:ln w="9525">
              <a:noFill/>
              <a:miter lim="800000"/>
              <a:headEnd/>
              <a:tailEnd/>
            </a:ln>
          </p:spPr>
        </p:pic>
      </p:grpSp>
      <p:sp>
        <p:nvSpPr>
          <p:cNvPr id="108" name="Title 1"/>
          <p:cNvSpPr txBox="1">
            <a:spLocks/>
          </p:cNvSpPr>
          <p:nvPr/>
        </p:nvSpPr>
        <p:spPr>
          <a:xfrm>
            <a:off x="517139" y="5229430"/>
            <a:ext cx="5079363" cy="4985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600" dirty="0">
                <a:solidFill>
                  <a:schemeClr val="tx1"/>
                </a:solidFill>
                <a:latin typeface="+mn-lt"/>
                <a:cs typeface="+mn-cs"/>
              </a:rPr>
              <a:t>1970 Mainframe</a:t>
            </a:r>
          </a:p>
        </p:txBody>
      </p:sp>
      <p:sp>
        <p:nvSpPr>
          <p:cNvPr id="109" name="Title 1"/>
          <p:cNvSpPr txBox="1">
            <a:spLocks/>
          </p:cNvSpPr>
          <p:nvPr/>
        </p:nvSpPr>
        <p:spPr>
          <a:xfrm>
            <a:off x="517139" y="4614025"/>
            <a:ext cx="4879557" cy="4985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600" dirty="0">
                <a:solidFill>
                  <a:schemeClr val="tx1"/>
                </a:solidFill>
                <a:latin typeface="+mn-lt"/>
                <a:cs typeface="+mn-cs"/>
              </a:rPr>
              <a:t>1980 Client-Server</a:t>
            </a:r>
          </a:p>
        </p:txBody>
      </p:sp>
      <p:sp>
        <p:nvSpPr>
          <p:cNvPr id="110" name="Title 1"/>
          <p:cNvSpPr txBox="1">
            <a:spLocks/>
          </p:cNvSpPr>
          <p:nvPr/>
        </p:nvSpPr>
        <p:spPr>
          <a:xfrm>
            <a:off x="517139" y="3998620"/>
            <a:ext cx="4256908" cy="4985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600" dirty="0">
                <a:solidFill>
                  <a:schemeClr val="tx1"/>
                </a:solidFill>
                <a:latin typeface="+mn-lt"/>
                <a:cs typeface="+mn-cs"/>
              </a:rPr>
              <a:t>1990 Web</a:t>
            </a:r>
          </a:p>
        </p:txBody>
      </p:sp>
      <p:sp>
        <p:nvSpPr>
          <p:cNvPr id="111" name="Title 1"/>
          <p:cNvSpPr txBox="1">
            <a:spLocks/>
          </p:cNvSpPr>
          <p:nvPr/>
        </p:nvSpPr>
        <p:spPr>
          <a:xfrm>
            <a:off x="517139" y="3383214"/>
            <a:ext cx="4256908" cy="4985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600" dirty="0">
                <a:solidFill>
                  <a:schemeClr val="tx1"/>
                </a:solidFill>
                <a:latin typeface="+mn-lt"/>
                <a:cs typeface="+mn-cs"/>
              </a:rPr>
              <a:t>2000 SOA</a:t>
            </a:r>
          </a:p>
        </p:txBody>
      </p:sp>
      <p:sp>
        <p:nvSpPr>
          <p:cNvPr id="112" name="Title 1"/>
          <p:cNvSpPr txBox="1">
            <a:spLocks/>
          </p:cNvSpPr>
          <p:nvPr/>
        </p:nvSpPr>
        <p:spPr>
          <a:xfrm>
            <a:off x="517139" y="2767809"/>
            <a:ext cx="4256908" cy="4985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600" dirty="0">
                <a:solidFill>
                  <a:schemeClr val="tx1"/>
                </a:solidFill>
                <a:latin typeface="+mn-lt"/>
                <a:cs typeface="+mn-cs"/>
              </a:rPr>
              <a:t>2010 Cloud</a:t>
            </a:r>
          </a:p>
        </p:txBody>
      </p:sp>
      <p:grpSp>
        <p:nvGrpSpPr>
          <p:cNvPr id="113" name="Group 112"/>
          <p:cNvGrpSpPr/>
          <p:nvPr/>
        </p:nvGrpSpPr>
        <p:grpSpPr>
          <a:xfrm>
            <a:off x="8374998" y="1581986"/>
            <a:ext cx="2742684" cy="1746273"/>
            <a:chOff x="11951623" y="-1052679"/>
            <a:chExt cx="4302639" cy="2738787"/>
          </a:xfrm>
        </p:grpSpPr>
        <p:pic>
          <p:nvPicPr>
            <p:cNvPr id="114" name="Picture 4" descr="D:\Pennie's documents\Images for TechEd06\Shapes_and_Graphics\Internet Cloud\cloud 2.png"/>
            <p:cNvPicPr>
              <a:picLocks noChangeAspect="1" noChangeArrowheads="1"/>
            </p:cNvPicPr>
            <p:nvPr/>
          </p:nvPicPr>
          <p:blipFill>
            <a:blip r:embed="rId8"/>
            <a:srcRect/>
            <a:stretch>
              <a:fillRect/>
            </a:stretch>
          </p:blipFill>
          <p:spPr bwMode="auto">
            <a:xfrm>
              <a:off x="11951623" y="-1052679"/>
              <a:ext cx="4302639" cy="2738787"/>
            </a:xfrm>
            <a:prstGeom prst="rect">
              <a:avLst/>
            </a:prstGeom>
            <a:noFill/>
          </p:spPr>
        </p:pic>
        <p:grpSp>
          <p:nvGrpSpPr>
            <p:cNvPr id="115" name="Group 114"/>
            <p:cNvGrpSpPr/>
            <p:nvPr/>
          </p:nvGrpSpPr>
          <p:grpSpPr>
            <a:xfrm>
              <a:off x="12810391" y="-1052679"/>
              <a:ext cx="2585101" cy="1892842"/>
              <a:chOff x="1502998" y="487074"/>
              <a:chExt cx="2585438" cy="1892842"/>
            </a:xfrm>
          </p:grpSpPr>
          <p:pic>
            <p:nvPicPr>
              <p:cNvPr id="116"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2998" y="487074"/>
                <a:ext cx="2585438" cy="1546315"/>
              </a:xfrm>
              <a:prstGeom prst="rect">
                <a:avLst/>
              </a:prstGeom>
            </p:spPr>
          </p:pic>
          <p:grpSp>
            <p:nvGrpSpPr>
              <p:cNvPr id="117" name="Group 116"/>
              <p:cNvGrpSpPr/>
              <p:nvPr/>
            </p:nvGrpSpPr>
            <p:grpSpPr>
              <a:xfrm>
                <a:off x="1773359" y="1563626"/>
                <a:ext cx="1504950" cy="816290"/>
                <a:chOff x="8853836" y="1374532"/>
                <a:chExt cx="1504950" cy="816290"/>
              </a:xfrm>
            </p:grpSpPr>
            <p:pic>
              <p:nvPicPr>
                <p:cNvPr id="118" name="Picture 4" descr="Click here to learn about Exchange Online available with Office 3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55319" y="1658714"/>
                  <a:ext cx="1409700" cy="25717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Click here to learn about SharePoint Online available with Office 3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53836" y="1374532"/>
                  <a:ext cx="1504950" cy="25717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8" descr="Click here to learn about Lync Online available with Office 36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68419" y="1933646"/>
                  <a:ext cx="1028700" cy="257176"/>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21" name="Group 120"/>
          <p:cNvGrpSpPr/>
          <p:nvPr/>
        </p:nvGrpSpPr>
        <p:grpSpPr>
          <a:xfrm>
            <a:off x="7036352" y="1672188"/>
            <a:ext cx="1248425" cy="794875"/>
            <a:chOff x="941464" y="2959804"/>
            <a:chExt cx="1958491" cy="1246651"/>
          </a:xfrm>
        </p:grpSpPr>
        <p:pic>
          <p:nvPicPr>
            <p:cNvPr id="122" name="Picture 4" descr="D:\Pennie's documents\Images for TechEd06\Shapes_and_Graphics\Internet Cloud\cloud 2.png"/>
            <p:cNvPicPr>
              <a:picLocks noChangeAspect="1" noChangeArrowheads="1"/>
            </p:cNvPicPr>
            <p:nvPr/>
          </p:nvPicPr>
          <p:blipFill>
            <a:blip r:embed="rId8"/>
            <a:srcRect/>
            <a:stretch>
              <a:fillRect/>
            </a:stretch>
          </p:blipFill>
          <p:spPr bwMode="auto">
            <a:xfrm>
              <a:off x="941464" y="2959804"/>
              <a:ext cx="1958491" cy="1246651"/>
            </a:xfrm>
            <a:prstGeom prst="rect">
              <a:avLst/>
            </a:prstGeom>
            <a:noFill/>
          </p:spPr>
        </p:pic>
        <p:pic>
          <p:nvPicPr>
            <p:cNvPr id="123" name="Picture 6"/>
            <p:cNvPicPr>
              <a:picLocks noChangeAspect="1" noChangeArrowheads="1"/>
            </p:cNvPicPr>
            <p:nvPr/>
          </p:nvPicPr>
          <p:blipFill>
            <a:blip r:embed="rId13">
              <a:clrChange>
                <a:clrFrom>
                  <a:srgbClr val="FF00DC"/>
                </a:clrFrom>
                <a:clrTo>
                  <a:srgbClr val="FF00DC">
                    <a:alpha val="0"/>
                  </a:srgbClr>
                </a:clrTo>
              </a:clrChange>
              <a:extLst>
                <a:ext uri="{28A0092B-C50C-407E-A947-70E740481C1C}">
                  <a14:useLocalDpi xmlns:a14="http://schemas.microsoft.com/office/drawing/2010/main" val="0"/>
                </a:ext>
              </a:extLst>
            </a:blip>
            <a:srcRect/>
            <a:stretch>
              <a:fillRect/>
            </a:stretch>
          </p:blipFill>
          <p:spPr bwMode="auto">
            <a:xfrm>
              <a:off x="1597819" y="2981304"/>
              <a:ext cx="949374" cy="746454"/>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4" name="Picture 5"/>
          <p:cNvPicPr>
            <a:picLocks noChangeAspect="1" noChangeArrowheads="1"/>
          </p:cNvPicPr>
          <p:nvPr/>
        </p:nvPicPr>
        <p:blipFill>
          <a:blip r:embed="rId14" cstate="print">
            <a:clrChange>
              <a:clrFrom>
                <a:srgbClr val="FF00DC"/>
              </a:clrFrom>
              <a:clrTo>
                <a:srgbClr val="FF00DC">
                  <a:alpha val="0"/>
                </a:srgbClr>
              </a:clrTo>
            </a:clrChange>
            <a:extLst>
              <a:ext uri="{28A0092B-C50C-407E-A947-70E740481C1C}">
                <a14:useLocalDpi xmlns:a14="http://schemas.microsoft.com/office/drawing/2010/main" val="0"/>
              </a:ext>
            </a:extLst>
          </a:blip>
          <a:srcRect/>
          <a:stretch>
            <a:fillRect/>
          </a:stretch>
        </p:blipFill>
        <p:spPr bwMode="auto">
          <a:xfrm>
            <a:off x="8616286" y="5112649"/>
            <a:ext cx="487729" cy="610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47" descr="D:\Pennie's documents\MS Image\NEWFeb15\Windows_Vista_Icons_ for_Marketing_use\Tablet.png"/>
          <p:cNvPicPr>
            <a:picLocks noChangeAspect="1" noChangeArrowheads="1"/>
          </p:cNvPicPr>
          <p:nvPr/>
        </p:nvPicPr>
        <p:blipFill>
          <a:blip r:embed="rId15"/>
          <a:srcRect/>
          <a:stretch>
            <a:fillRect/>
          </a:stretch>
        </p:blipFill>
        <p:spPr bwMode="auto">
          <a:xfrm>
            <a:off x="6855123" y="5344842"/>
            <a:ext cx="616751" cy="616912"/>
          </a:xfrm>
          <a:prstGeom prst="rect">
            <a:avLst/>
          </a:prstGeom>
          <a:noFill/>
        </p:spPr>
      </p:pic>
    </p:spTree>
    <p:extLst>
      <p:ext uri="{BB962C8B-B14F-4D97-AF65-F5344CB8AC3E}">
        <p14:creationId xmlns:p14="http://schemas.microsoft.com/office/powerpoint/2010/main" val="2375120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15" presetClass="emph" presetSubtype="0" nodeType="withEffect">
                                  <p:stCondLst>
                                    <p:cond delay="0"/>
                                  </p:stCondLst>
                                  <p:iterate type="lt">
                                    <p:tmAbs val="25"/>
                                  </p:iterate>
                                  <p:childTnLst>
                                    <p:set>
                                      <p:cBhvr override="childStyle">
                                        <p:cTn id="11" dur="indefinite"/>
                                        <p:tgtEl>
                                          <p:spTgt spid="109">
                                            <p:txEl>
                                              <p:pRg st="0" end="0"/>
                                            </p:txEl>
                                          </p:spTgt>
                                        </p:tgtEl>
                                        <p:attrNameLst>
                                          <p:attrName>style.fontWeight</p:attrName>
                                        </p:attrNameLst>
                                      </p:cBhvr>
                                      <p:to>
                                        <p:strVal val="bold"/>
                                      </p:to>
                                    </p:se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15" presetClass="emph" presetSubtype="0" nodeType="withEffect">
                                  <p:stCondLst>
                                    <p:cond delay="0"/>
                                  </p:stCondLst>
                                  <p:iterate type="lt">
                                    <p:tmAbs val="25"/>
                                  </p:iterate>
                                  <p:childTnLst>
                                    <p:set>
                                      <p:cBhvr override="childStyle">
                                        <p:cTn id="23" dur="indefinite"/>
                                        <p:tgtEl>
                                          <p:spTgt spid="110">
                                            <p:txEl>
                                              <p:pRg st="0" end="0"/>
                                            </p:txEl>
                                          </p:spTgt>
                                        </p:tgtEl>
                                        <p:attrNameLst>
                                          <p:attrName>style.fontWeight</p:attrName>
                                        </p:attrNameLst>
                                      </p:cBhvr>
                                      <p:to>
                                        <p:strVal val="bold"/>
                                      </p:to>
                                    </p:set>
                                  </p:childTnLst>
                                </p:cTn>
                              </p:par>
                            </p:childTnLst>
                          </p:cTn>
                        </p:par>
                        <p:par>
                          <p:cTn id="24" fill="hold">
                            <p:stCondLst>
                              <p:cond delay="500"/>
                            </p:stCondLst>
                            <p:childTnLst>
                              <p:par>
                                <p:cTn id="25" presetID="1" presetClass="exit" presetSubtype="0" fill="hold" nodeType="after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500"/>
                            </p:stCondLst>
                            <p:childTnLst>
                              <p:par>
                                <p:cTn id="35" presetID="1" presetClass="exit" presetSubtype="0" fill="hold" nodeType="afterEffect">
                                  <p:stCondLst>
                                    <p:cond delay="0"/>
                                  </p:stCondLst>
                                  <p:childTnLst>
                                    <p:set>
                                      <p:cBhvr>
                                        <p:cTn id="36" dur="1" fill="hold">
                                          <p:stCondLst>
                                            <p:cond delay="0"/>
                                          </p:stCondLst>
                                        </p:cTn>
                                        <p:tgtEl>
                                          <p:spTgt spid="2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ppt_w</p:attrName>
                                        </p:attrNameLst>
                                      </p:cBhvr>
                                      <p:tavLst>
                                        <p:tav tm="0">
                                          <p:val>
                                            <p:fltVal val="0"/>
                                          </p:val>
                                        </p:tav>
                                        <p:tav tm="100000">
                                          <p:val>
                                            <p:strVal val="#ppt_w"/>
                                          </p:val>
                                        </p:tav>
                                      </p:tavLst>
                                    </p:anim>
                                    <p:anim calcmode="lin" valueType="num">
                                      <p:cBhvr>
                                        <p:cTn id="42" dur="500" fill="hold"/>
                                        <p:tgtEl>
                                          <p:spTgt spid="51"/>
                                        </p:tgtEl>
                                        <p:attrNameLst>
                                          <p:attrName>ppt_h</p:attrName>
                                        </p:attrNameLst>
                                      </p:cBhvr>
                                      <p:tavLst>
                                        <p:tav tm="0">
                                          <p:val>
                                            <p:fltVal val="0"/>
                                          </p:val>
                                        </p:tav>
                                        <p:tav tm="100000">
                                          <p:val>
                                            <p:strVal val="#ppt_h"/>
                                          </p:val>
                                        </p:tav>
                                      </p:tavLst>
                                    </p:anim>
                                    <p:animEffect transition="in" filter="fade">
                                      <p:cBhvr>
                                        <p:cTn id="43" dur="500"/>
                                        <p:tgtEl>
                                          <p:spTgt spid="51"/>
                                        </p:tgtEl>
                                      </p:cBhvr>
                                    </p:animEffect>
                                  </p:childTnLst>
                                </p:cTn>
                              </p:par>
                              <p:par>
                                <p:cTn id="44" presetID="15" presetClass="emph" presetSubtype="0" nodeType="withEffect">
                                  <p:stCondLst>
                                    <p:cond delay="0"/>
                                  </p:stCondLst>
                                  <p:iterate type="lt">
                                    <p:tmAbs val="25"/>
                                  </p:iterate>
                                  <p:childTnLst>
                                    <p:set>
                                      <p:cBhvr override="childStyle">
                                        <p:cTn id="45" dur="indefinite"/>
                                        <p:tgtEl>
                                          <p:spTgt spid="111">
                                            <p:txEl>
                                              <p:pRg st="0" end="0"/>
                                            </p:txEl>
                                          </p:spTgt>
                                        </p:tgtEl>
                                        <p:attrNameLst>
                                          <p:attrName>style.fontWeight</p:attrName>
                                        </p:attrNameLst>
                                      </p:cBhvr>
                                      <p:to>
                                        <p:strVal val="bold"/>
                                      </p:to>
                                    </p:set>
                                  </p:childTnLst>
                                </p:cTn>
                              </p:par>
                            </p:childTnLst>
                          </p:cTn>
                        </p:par>
                        <p:par>
                          <p:cTn id="46" fill="hold">
                            <p:stCondLst>
                              <p:cond delay="500"/>
                            </p:stCondLst>
                            <p:childTnLst>
                              <p:par>
                                <p:cTn id="47" presetID="1" presetClass="exit" presetSubtype="0" fill="hold" nodeType="afterEffect">
                                  <p:stCondLst>
                                    <p:cond delay="0"/>
                                  </p:stCondLst>
                                  <p:childTnLst>
                                    <p:set>
                                      <p:cBhvr>
                                        <p:cTn id="48" dur="1" fill="hold">
                                          <p:stCondLst>
                                            <p:cond delay="0"/>
                                          </p:stCondLst>
                                        </p:cTn>
                                        <p:tgtEl>
                                          <p:spTgt spid="3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cBhvr>
                                        <p:cTn id="53" dur="500" fill="hold"/>
                                        <p:tgtEl>
                                          <p:spTgt spid="75"/>
                                        </p:tgtEl>
                                        <p:attrNameLst>
                                          <p:attrName>ppt_w</p:attrName>
                                        </p:attrNameLst>
                                      </p:cBhvr>
                                      <p:tavLst>
                                        <p:tav tm="0">
                                          <p:val>
                                            <p:fltVal val="0"/>
                                          </p:val>
                                        </p:tav>
                                        <p:tav tm="100000">
                                          <p:val>
                                            <p:strVal val="#ppt_w"/>
                                          </p:val>
                                        </p:tav>
                                      </p:tavLst>
                                    </p:anim>
                                    <p:anim calcmode="lin" valueType="num">
                                      <p:cBhvr>
                                        <p:cTn id="54" dur="500" fill="hold"/>
                                        <p:tgtEl>
                                          <p:spTgt spid="75"/>
                                        </p:tgtEl>
                                        <p:attrNameLst>
                                          <p:attrName>ppt_h</p:attrName>
                                        </p:attrNameLst>
                                      </p:cBhvr>
                                      <p:tavLst>
                                        <p:tav tm="0">
                                          <p:val>
                                            <p:fltVal val="0"/>
                                          </p:val>
                                        </p:tav>
                                        <p:tav tm="100000">
                                          <p:val>
                                            <p:strVal val="#ppt_h"/>
                                          </p:val>
                                        </p:tav>
                                      </p:tavLst>
                                    </p:anim>
                                    <p:animEffect transition="in" filter="fade">
                                      <p:cBhvr>
                                        <p:cTn id="55" dur="500"/>
                                        <p:tgtEl>
                                          <p:spTgt spid="75"/>
                                        </p:tgtEl>
                                      </p:cBhvr>
                                    </p:animEffect>
                                  </p:childTnLst>
                                </p:cTn>
                              </p:par>
                              <p:par>
                                <p:cTn id="56" presetID="15" presetClass="emph" presetSubtype="0" nodeType="withEffect">
                                  <p:stCondLst>
                                    <p:cond delay="0"/>
                                  </p:stCondLst>
                                  <p:iterate type="lt">
                                    <p:tmAbs val="25"/>
                                  </p:iterate>
                                  <p:childTnLst>
                                    <p:set>
                                      <p:cBhvr override="childStyle">
                                        <p:cTn id="57" dur="indefinite"/>
                                        <p:tgtEl>
                                          <p:spTgt spid="112">
                                            <p:txEl>
                                              <p:pRg st="0" end="0"/>
                                            </p:txEl>
                                          </p:spTgt>
                                        </p:tgtEl>
                                        <p:attrNameLst>
                                          <p:attrName>style.fontWeight</p:attrName>
                                        </p:attrNameLst>
                                      </p:cBhvr>
                                      <p:to>
                                        <p:strVal val="bold"/>
                                      </p:to>
                                    </p:set>
                                  </p:childTnLst>
                                </p:cTn>
                              </p:par>
                            </p:childTnLst>
                          </p:cTn>
                        </p:par>
                        <p:par>
                          <p:cTn id="58" fill="hold">
                            <p:stCondLst>
                              <p:cond delay="500"/>
                            </p:stCondLst>
                            <p:childTnLst>
                              <p:par>
                                <p:cTn id="59" presetID="1" presetClass="exit" presetSubtype="0" fill="hold" nodeType="afterEffect">
                                  <p:stCondLst>
                                    <p:cond delay="0"/>
                                  </p:stCondLst>
                                  <p:childTnLst>
                                    <p:set>
                                      <p:cBhvr>
                                        <p:cTn id="60" dur="1" fill="hold">
                                          <p:stCondLst>
                                            <p:cond delay="0"/>
                                          </p:stCondLst>
                                        </p:cTn>
                                        <p:tgtEl>
                                          <p:spTgt spid="51"/>
                                        </p:tgtEl>
                                        <p:attrNameLst>
                                          <p:attrName>style.visibility</p:attrName>
                                        </p:attrNameLst>
                                      </p:cBhvr>
                                      <p:to>
                                        <p:strVal val="hidden"/>
                                      </p:to>
                                    </p:set>
                                  </p:childTnLst>
                                </p:cTn>
                              </p:par>
                            </p:childTnLst>
                          </p:cTn>
                        </p:par>
                        <p:par>
                          <p:cTn id="61" fill="hold">
                            <p:stCondLst>
                              <p:cond delay="500"/>
                            </p:stCondLst>
                            <p:childTnLst>
                              <p:par>
                                <p:cTn id="62" presetID="53" presetClass="entr" presetSubtype="16" fill="hold" nodeType="afterEffect">
                                  <p:stCondLst>
                                    <p:cond delay="0"/>
                                  </p:stCondLst>
                                  <p:childTnLst>
                                    <p:set>
                                      <p:cBhvr>
                                        <p:cTn id="63" dur="1" fill="hold">
                                          <p:stCondLst>
                                            <p:cond delay="0"/>
                                          </p:stCondLst>
                                        </p:cTn>
                                        <p:tgtEl>
                                          <p:spTgt spid="100"/>
                                        </p:tgtEl>
                                        <p:attrNameLst>
                                          <p:attrName>style.visibility</p:attrName>
                                        </p:attrNameLst>
                                      </p:cBhvr>
                                      <p:to>
                                        <p:strVal val="visible"/>
                                      </p:to>
                                    </p:set>
                                    <p:anim calcmode="lin" valueType="num">
                                      <p:cBhvr>
                                        <p:cTn id="64" dur="500" fill="hold"/>
                                        <p:tgtEl>
                                          <p:spTgt spid="100"/>
                                        </p:tgtEl>
                                        <p:attrNameLst>
                                          <p:attrName>ppt_w</p:attrName>
                                        </p:attrNameLst>
                                      </p:cBhvr>
                                      <p:tavLst>
                                        <p:tav tm="0">
                                          <p:val>
                                            <p:fltVal val="0"/>
                                          </p:val>
                                        </p:tav>
                                        <p:tav tm="100000">
                                          <p:val>
                                            <p:strVal val="#ppt_w"/>
                                          </p:val>
                                        </p:tav>
                                      </p:tavLst>
                                    </p:anim>
                                    <p:anim calcmode="lin" valueType="num">
                                      <p:cBhvr>
                                        <p:cTn id="65" dur="500" fill="hold"/>
                                        <p:tgtEl>
                                          <p:spTgt spid="100"/>
                                        </p:tgtEl>
                                        <p:attrNameLst>
                                          <p:attrName>ppt_h</p:attrName>
                                        </p:attrNameLst>
                                      </p:cBhvr>
                                      <p:tavLst>
                                        <p:tav tm="0">
                                          <p:val>
                                            <p:fltVal val="0"/>
                                          </p:val>
                                        </p:tav>
                                        <p:tav tm="100000">
                                          <p:val>
                                            <p:strVal val="#ppt_h"/>
                                          </p:val>
                                        </p:tav>
                                      </p:tavLst>
                                    </p:anim>
                                    <p:animEffect transition="in" filter="fade">
                                      <p:cBhvr>
                                        <p:cTn id="66" dur="500"/>
                                        <p:tgtEl>
                                          <p:spTgt spid="100"/>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fade">
                                      <p:cBhvr>
                                        <p:cTn id="70" dur="500"/>
                                        <p:tgtEl>
                                          <p:spTgt spid="121"/>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113"/>
                                        </p:tgtEl>
                                        <p:attrNameLst>
                                          <p:attrName>style.visibility</p:attrName>
                                        </p:attrNameLst>
                                      </p:cBhvr>
                                      <p:to>
                                        <p:strVal val="visible"/>
                                      </p:to>
                                    </p:set>
                                    <p:animEffect transition="in" filter="fade">
                                      <p:cBhvr>
                                        <p:cTn id="74" dur="1000"/>
                                        <p:tgtEl>
                                          <p:spTgt spid="113"/>
                                        </p:tgtEl>
                                      </p:cBhvr>
                                    </p:animEffect>
                                  </p:childTnLst>
                                </p:cTn>
                              </p:par>
                            </p:childTnLst>
                          </p:cTn>
                        </p:par>
                        <p:par>
                          <p:cTn id="75" fill="hold">
                            <p:stCondLst>
                              <p:cond delay="2500"/>
                            </p:stCondLst>
                            <p:childTnLst>
                              <p:par>
                                <p:cTn id="76" presetID="53" presetClass="entr" presetSubtype="16" fill="hold" nodeType="afterEffect">
                                  <p:stCondLst>
                                    <p:cond delay="0"/>
                                  </p:stCondLst>
                                  <p:childTnLst>
                                    <p:set>
                                      <p:cBhvr>
                                        <p:cTn id="77" dur="1" fill="hold">
                                          <p:stCondLst>
                                            <p:cond delay="0"/>
                                          </p:stCondLst>
                                        </p:cTn>
                                        <p:tgtEl>
                                          <p:spTgt spid="105"/>
                                        </p:tgtEl>
                                        <p:attrNameLst>
                                          <p:attrName>style.visibility</p:attrName>
                                        </p:attrNameLst>
                                      </p:cBhvr>
                                      <p:to>
                                        <p:strVal val="visible"/>
                                      </p:to>
                                    </p:set>
                                    <p:anim calcmode="lin" valueType="num">
                                      <p:cBhvr>
                                        <p:cTn id="78" dur="500" fill="hold"/>
                                        <p:tgtEl>
                                          <p:spTgt spid="105"/>
                                        </p:tgtEl>
                                        <p:attrNameLst>
                                          <p:attrName>ppt_w</p:attrName>
                                        </p:attrNameLst>
                                      </p:cBhvr>
                                      <p:tavLst>
                                        <p:tav tm="0">
                                          <p:val>
                                            <p:fltVal val="0"/>
                                          </p:val>
                                        </p:tav>
                                        <p:tav tm="100000">
                                          <p:val>
                                            <p:strVal val="#ppt_w"/>
                                          </p:val>
                                        </p:tav>
                                      </p:tavLst>
                                    </p:anim>
                                    <p:anim calcmode="lin" valueType="num">
                                      <p:cBhvr>
                                        <p:cTn id="79" dur="500" fill="hold"/>
                                        <p:tgtEl>
                                          <p:spTgt spid="105"/>
                                        </p:tgtEl>
                                        <p:attrNameLst>
                                          <p:attrName>ppt_h</p:attrName>
                                        </p:attrNameLst>
                                      </p:cBhvr>
                                      <p:tavLst>
                                        <p:tav tm="0">
                                          <p:val>
                                            <p:fltVal val="0"/>
                                          </p:val>
                                        </p:tav>
                                        <p:tav tm="100000">
                                          <p:val>
                                            <p:strVal val="#ppt_h"/>
                                          </p:val>
                                        </p:tav>
                                      </p:tavLst>
                                    </p:anim>
                                    <p:animEffect transition="in" filter="fade">
                                      <p:cBhvr>
                                        <p:cTn id="80" dur="500"/>
                                        <p:tgtEl>
                                          <p:spTgt spid="105"/>
                                        </p:tgtEl>
                                      </p:cBhvr>
                                    </p:animEffect>
                                  </p:childTnLst>
                                </p:cTn>
                              </p:par>
                            </p:childTnLst>
                          </p:cTn>
                        </p:par>
                        <p:par>
                          <p:cTn id="81" fill="hold">
                            <p:stCondLst>
                              <p:cond delay="3000"/>
                            </p:stCondLst>
                            <p:childTnLst>
                              <p:par>
                                <p:cTn id="82" presetID="10" presetClass="entr" presetSubtype="0" fill="hold" nodeType="afterEffect">
                                  <p:stCondLst>
                                    <p:cond delay="0"/>
                                  </p:stCondLst>
                                  <p:childTnLst>
                                    <p:set>
                                      <p:cBhvr>
                                        <p:cTn id="83" dur="1" fill="hold">
                                          <p:stCondLst>
                                            <p:cond delay="0"/>
                                          </p:stCondLst>
                                        </p:cTn>
                                        <p:tgtEl>
                                          <p:spTgt spid="124"/>
                                        </p:tgtEl>
                                        <p:attrNameLst>
                                          <p:attrName>style.visibility</p:attrName>
                                        </p:attrNameLst>
                                      </p:cBhvr>
                                      <p:to>
                                        <p:strVal val="visible"/>
                                      </p:to>
                                    </p:set>
                                    <p:animEffect transition="in" filter="fade">
                                      <p:cBhvr>
                                        <p:cTn id="84" dur="1000"/>
                                        <p:tgtEl>
                                          <p:spTgt spid="124"/>
                                        </p:tgtEl>
                                      </p:cBhvr>
                                    </p:animEffect>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4639" y="5143183"/>
            <a:ext cx="7563480" cy="1554479"/>
            <a:chOff x="274639" y="5143183"/>
            <a:chExt cx="7563480" cy="1554479"/>
          </a:xfrm>
        </p:grpSpPr>
        <p:sp>
          <p:nvSpPr>
            <p:cNvPr id="2509" name="Rectangle 2508"/>
            <p:cNvSpPr/>
            <p:nvPr/>
          </p:nvSpPr>
          <p:spPr bwMode="auto">
            <a:xfrm>
              <a:off x="274639" y="5143183"/>
              <a:ext cx="7563480" cy="1554479"/>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lnSpc>
                  <a:spcPct val="90000"/>
                </a:lnSpc>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Infrastructure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829021" y="5392283"/>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926195"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Virtual machines</a:t>
              </a:r>
              <a:endParaRPr lang="en-US" sz="1067" dirty="0">
                <a:gradFill>
                  <a:gsLst>
                    <a:gs pos="0">
                      <a:srgbClr val="FFFFFF"/>
                    </a:gs>
                    <a:gs pos="100000">
                      <a:srgbClr val="FFFFFF"/>
                    </a:gs>
                  </a:gsLst>
                  <a:lin ang="5400000" scaled="0"/>
                </a:gradFill>
              </a:endParaRPr>
            </a:p>
          </p:txBody>
        </p:sp>
        <p:sp>
          <p:nvSpPr>
            <p:cNvPr id="2518" name="Rectangle 2517"/>
            <p:cNvSpPr/>
            <p:nvPr/>
          </p:nvSpPr>
          <p:spPr bwMode="auto">
            <a:xfrm>
              <a:off x="3879920"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Virtual network</a:t>
              </a:r>
              <a:endParaRPr lang="en-US" sz="1067" dirty="0">
                <a:gradFill>
                  <a:gsLst>
                    <a:gs pos="0">
                      <a:srgbClr val="FFFFFF"/>
                    </a:gs>
                    <a:gs pos="100000">
                      <a:srgbClr val="FFFFFF"/>
                    </a:gs>
                  </a:gsLst>
                  <a:lin ang="5400000" scaled="0"/>
                </a:gradFill>
              </a:endParaRPr>
            </a:p>
          </p:txBody>
        </p:sp>
        <p:sp>
          <p:nvSpPr>
            <p:cNvPr id="2520" name="Rectangle 2519"/>
            <p:cNvSpPr/>
            <p:nvPr/>
          </p:nvSpPr>
          <p:spPr bwMode="auto">
            <a:xfrm>
              <a:off x="4795183"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812509"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Traffic manager</a:t>
              </a:r>
              <a:endParaRPr lang="en-US" sz="1067" dirty="0">
                <a:gradFill>
                  <a:gsLst>
                    <a:gs pos="0">
                      <a:srgbClr val="FFFFFF"/>
                    </a:gs>
                    <a:gs pos="100000">
                      <a:srgbClr val="FFFFFF"/>
                    </a:gs>
                  </a:gsLst>
                  <a:lin ang="5400000" scaled="0"/>
                </a:gradFill>
              </a:endParaRPr>
            </a:p>
          </p:txBody>
        </p:sp>
        <p:pic>
          <p:nvPicPr>
            <p:cNvPr id="2506" name="Picture 25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1322" y="5475276"/>
              <a:ext cx="383938" cy="347347"/>
            </a:xfrm>
            <a:prstGeom prst="rect">
              <a:avLst/>
            </a:prstGeom>
            <a:noFill/>
            <a:ln>
              <a:noFill/>
            </a:ln>
          </p:spPr>
        </p:pic>
        <p:sp>
          <p:nvSpPr>
            <p:cNvPr id="5174" name="L-Shape 5173"/>
            <p:cNvSpPr/>
            <p:nvPr/>
          </p:nvSpPr>
          <p:spPr bwMode="auto">
            <a:xfrm flipV="1">
              <a:off x="2979039" y="5405458"/>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4139996" y="5454720"/>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846341" y="5405458"/>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5060498" y="5497438"/>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901626" y="5405458"/>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78752" y="5472082"/>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594119" y="5405458"/>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7476" y="5446686"/>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785077" y="5411624"/>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 name="Group 4"/>
          <p:cNvGrpSpPr/>
          <p:nvPr/>
        </p:nvGrpSpPr>
        <p:grpSpPr>
          <a:xfrm>
            <a:off x="274638" y="3976350"/>
            <a:ext cx="7563481" cy="1108346"/>
            <a:chOff x="274638" y="3976350"/>
            <a:chExt cx="7563481" cy="1108346"/>
          </a:xfrm>
        </p:grpSpPr>
        <p:sp>
          <p:nvSpPr>
            <p:cNvPr id="2538" name="Rectangle 2537"/>
            <p:cNvSpPr/>
            <p:nvPr/>
          </p:nvSpPr>
          <p:spPr bwMode="auto">
            <a:xfrm>
              <a:off x="274638" y="3976350"/>
              <a:ext cx="7563481" cy="110834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lnSpc>
                  <a:spcPct val="90000"/>
                </a:lnSpc>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Data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795183"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2532" name="Rectangle 2531"/>
            <p:cNvSpPr/>
            <p:nvPr/>
          </p:nvSpPr>
          <p:spPr bwMode="auto">
            <a:xfrm>
              <a:off x="3879920"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812509" y="414527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Blob storage</a:t>
              </a:r>
              <a:endParaRPr lang="en-US" sz="1067" dirty="0">
                <a:gradFill>
                  <a:gsLst>
                    <a:gs pos="0">
                      <a:srgbClr val="FFFFFF"/>
                    </a:gs>
                    <a:gs pos="100000">
                      <a:srgbClr val="FFFFFF"/>
                    </a:gs>
                  </a:gsLst>
                  <a:lin ang="5400000" scaled="0"/>
                </a:gradFill>
              </a:endParaRPr>
            </a:p>
          </p:txBody>
        </p:sp>
        <p:sp>
          <p:nvSpPr>
            <p:cNvPr id="2536" name="Rectangle 2535"/>
            <p:cNvSpPr/>
            <p:nvPr/>
          </p:nvSpPr>
          <p:spPr bwMode="auto">
            <a:xfrm>
              <a:off x="2926195"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72" name="Freeform 30"/>
            <p:cNvSpPr>
              <a:spLocks noEditPoints="1"/>
            </p:cNvSpPr>
            <p:nvPr/>
          </p:nvSpPr>
          <p:spPr bwMode="auto">
            <a:xfrm flipH="1">
              <a:off x="3246157" y="4251105"/>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979039" y="4157738"/>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9662" y="4187315"/>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707201" y="4157738"/>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7260" y="4197691"/>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917964" y="4160509"/>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3087" y="4224691"/>
              <a:ext cx="393037" cy="356096"/>
            </a:xfrm>
            <a:prstGeom prst="rect">
              <a:avLst/>
            </a:prstGeom>
          </p:spPr>
        </p:pic>
        <p:sp>
          <p:nvSpPr>
            <p:cNvPr id="5173" name="L-Shape 5172"/>
            <p:cNvSpPr/>
            <p:nvPr/>
          </p:nvSpPr>
          <p:spPr bwMode="auto">
            <a:xfrm flipH="1" flipV="1">
              <a:off x="5725889" y="4157951"/>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72" name="Group 71"/>
          <p:cNvGrpSpPr/>
          <p:nvPr/>
        </p:nvGrpSpPr>
        <p:grpSpPr>
          <a:xfrm>
            <a:off x="7960651" y="1932925"/>
            <a:ext cx="4190508" cy="1554480"/>
            <a:chOff x="7960651" y="1932925"/>
            <a:chExt cx="4190508" cy="1554480"/>
          </a:xfrm>
        </p:grpSpPr>
        <p:sp>
          <p:nvSpPr>
            <p:cNvPr id="73" name="Rectangle 72"/>
            <p:cNvSpPr/>
            <p:nvPr/>
          </p:nvSpPr>
          <p:spPr bwMode="auto">
            <a:xfrm>
              <a:off x="7960651" y="1932925"/>
              <a:ext cx="4190508"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smtClean="0">
                  <a:gradFill>
                    <a:gsLst>
                      <a:gs pos="1250">
                        <a:schemeClr val="bg1"/>
                      </a:gs>
                      <a:gs pos="10417">
                        <a:schemeClr val="bg1"/>
                      </a:gs>
                    </a:gsLst>
                    <a:lin ang="5400000" scaled="0"/>
                  </a:gradFill>
                  <a:latin typeface="+mj-lt"/>
                </a:rPr>
                <a:t>How do I build modern apps that connect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services with devices </a:t>
              </a:r>
              <a:endParaRPr lang="en-US" sz="2200" spc="-50" dirty="0">
                <a:gradFill>
                  <a:gsLst>
                    <a:gs pos="1250">
                      <a:schemeClr val="bg1"/>
                    </a:gs>
                    <a:gs pos="10417">
                      <a:schemeClr val="bg1"/>
                    </a:gs>
                  </a:gsLst>
                  <a:lin ang="5400000" scaled="0"/>
                </a:gradFill>
                <a:latin typeface="+mj-lt"/>
              </a:endParaRPr>
            </a:p>
          </p:txBody>
        </p:sp>
        <p:sp>
          <p:nvSpPr>
            <p:cNvPr id="74" name="Freeform 20"/>
            <p:cNvSpPr>
              <a:spLocks noEditPoints="1"/>
            </p:cNvSpPr>
            <p:nvPr/>
          </p:nvSpPr>
          <p:spPr bwMode="auto">
            <a:xfrm>
              <a:off x="8180823" y="2440435"/>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0" tIns="45720" rIns="91440" bIns="45720" numCol="1" anchor="t" anchorCtr="0" compatLnSpc="1">
              <a:prstTxWarp prst="textNoShape">
                <a:avLst/>
              </a:prstTxWarp>
            </a:bodyPr>
            <a:lstStyle/>
            <a:p>
              <a:endParaRPr lang="en-US" sz="2200"/>
            </a:p>
          </p:txBody>
        </p:sp>
      </p:grpSp>
      <p:grpSp>
        <p:nvGrpSpPr>
          <p:cNvPr id="75" name="Group 74"/>
          <p:cNvGrpSpPr/>
          <p:nvPr/>
        </p:nvGrpSpPr>
        <p:grpSpPr>
          <a:xfrm>
            <a:off x="7960651" y="3534992"/>
            <a:ext cx="4190508" cy="1554480"/>
            <a:chOff x="7960651" y="3534992"/>
            <a:chExt cx="4190508" cy="1554480"/>
          </a:xfrm>
        </p:grpSpPr>
        <p:sp>
          <p:nvSpPr>
            <p:cNvPr id="76" name="Rectangle 75"/>
            <p:cNvSpPr/>
            <p:nvPr/>
          </p:nvSpPr>
          <p:spPr bwMode="auto">
            <a:xfrm>
              <a:off x="7960651" y="3534992"/>
              <a:ext cx="4190508"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smtClean="0">
                  <a:gradFill>
                    <a:gsLst>
                      <a:gs pos="1250">
                        <a:schemeClr val="bg1"/>
                      </a:gs>
                      <a:gs pos="10417">
                        <a:schemeClr val="bg1"/>
                      </a:gs>
                    </a:gsLst>
                    <a:lin ang="5400000" scaled="0"/>
                  </a:gradFill>
                  <a:latin typeface="+mj-lt"/>
                </a:rPr>
                <a:t>How do I manage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data explosion?</a:t>
              </a:r>
              <a:endParaRPr lang="en-US" sz="2200" spc="-50" dirty="0">
                <a:gradFill>
                  <a:gsLst>
                    <a:gs pos="1250">
                      <a:schemeClr val="bg1"/>
                    </a:gs>
                    <a:gs pos="10417">
                      <a:schemeClr val="bg1"/>
                    </a:gs>
                  </a:gsLst>
                  <a:lin ang="5400000" scaled="0"/>
                </a:gradFill>
                <a:latin typeface="+mj-lt"/>
              </a:endParaRPr>
            </a:p>
          </p:txBody>
        </p:sp>
        <p:pic>
          <p:nvPicPr>
            <p:cNvPr id="77" name="Picture 3" descr="C:\Users\Jonahs\Dropbox\Projects SCOTT\MEET Windows Azure\source\Background\tile-icon-bigdat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4845" y="3919096"/>
              <a:ext cx="652212" cy="71063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8" name="Group 77"/>
          <p:cNvGrpSpPr/>
          <p:nvPr/>
        </p:nvGrpSpPr>
        <p:grpSpPr>
          <a:xfrm>
            <a:off x="7960651" y="5143183"/>
            <a:ext cx="4190509" cy="1554480"/>
            <a:chOff x="7971031" y="5143183"/>
            <a:chExt cx="4190509" cy="1554480"/>
          </a:xfrm>
        </p:grpSpPr>
        <p:sp>
          <p:nvSpPr>
            <p:cNvPr id="79" name="Rectangle 78"/>
            <p:cNvSpPr/>
            <p:nvPr/>
          </p:nvSpPr>
          <p:spPr bwMode="auto">
            <a:xfrm>
              <a:off x="7971031" y="5143183"/>
              <a:ext cx="4190509"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a:gradFill>
                    <a:gsLst>
                      <a:gs pos="1250">
                        <a:schemeClr val="bg1"/>
                      </a:gs>
                      <a:gs pos="10417">
                        <a:schemeClr val="bg1"/>
                      </a:gs>
                    </a:gsLst>
                    <a:lin ang="5400000" scaled="0"/>
                  </a:gradFill>
                  <a:latin typeface="+mj-lt"/>
                </a:rPr>
                <a:t>How </a:t>
              </a:r>
              <a:r>
                <a:rPr lang="en-US" sz="2200" spc="-50" dirty="0" smtClean="0">
                  <a:gradFill>
                    <a:gsLst>
                      <a:gs pos="1250">
                        <a:schemeClr val="bg1"/>
                      </a:gs>
                      <a:gs pos="10417">
                        <a:schemeClr val="bg1"/>
                      </a:gs>
                    </a:gsLst>
                    <a:lin ang="5400000" scaled="0"/>
                  </a:gradFill>
                  <a:latin typeface="+mj-lt"/>
                </a:rPr>
                <a:t>can my IT infrastructure keep up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with my business?</a:t>
              </a:r>
              <a:endParaRPr lang="en-US" sz="2200" spc="-50" dirty="0">
                <a:gradFill>
                  <a:gsLst>
                    <a:gs pos="1250">
                      <a:schemeClr val="bg1"/>
                    </a:gs>
                    <a:gs pos="10417">
                      <a:schemeClr val="bg1"/>
                    </a:gs>
                  </a:gsLst>
                  <a:lin ang="5400000" scaled="0"/>
                </a:gradFill>
                <a:latin typeface="+mj-lt"/>
              </a:endParaRPr>
            </a:p>
          </p:txBody>
        </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4845" y="5580969"/>
              <a:ext cx="589237" cy="584349"/>
            </a:xfrm>
            <a:prstGeom prst="rect">
              <a:avLst/>
            </a:prstGeom>
          </p:spPr>
        </p:pic>
      </p:grpSp>
      <p:sp>
        <p:nvSpPr>
          <p:cNvPr id="6" name="Title 5"/>
          <p:cNvSpPr>
            <a:spLocks noGrp="1"/>
          </p:cNvSpPr>
          <p:nvPr>
            <p:ph type="title"/>
          </p:nvPr>
        </p:nvSpPr>
        <p:spPr/>
        <p:txBody>
          <a:bodyPr/>
          <a:lstStyle/>
          <a:p>
            <a:r>
              <a:rPr lang="en-US" dirty="0"/>
              <a:t>Cloud brings </a:t>
            </a:r>
            <a:r>
              <a:rPr lang="en-US" dirty="0" smtClean="0"/>
              <a:t>new challenges</a:t>
            </a:r>
            <a:endParaRPr lang="en-US" dirty="0"/>
          </a:p>
        </p:txBody>
      </p:sp>
      <p:grpSp>
        <p:nvGrpSpPr>
          <p:cNvPr id="81" name="Group 80"/>
          <p:cNvGrpSpPr/>
          <p:nvPr/>
        </p:nvGrpSpPr>
        <p:grpSpPr>
          <a:xfrm>
            <a:off x="274638" y="1932925"/>
            <a:ext cx="7563481" cy="1984425"/>
            <a:chOff x="73744" y="1801476"/>
            <a:chExt cx="7563481" cy="1984425"/>
          </a:xfrm>
        </p:grpSpPr>
        <p:sp>
          <p:nvSpPr>
            <p:cNvPr id="82" name="Rectangle 81"/>
            <p:cNvSpPr/>
            <p:nvPr/>
          </p:nvSpPr>
          <p:spPr bwMode="auto">
            <a:xfrm>
              <a:off x="73744" y="1801476"/>
              <a:ext cx="7563481" cy="198442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lnSpc>
                  <a:spcPct val="90000"/>
                </a:lnSpc>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83" name="Rectangle 82"/>
            <p:cNvSpPr/>
            <p:nvPr/>
          </p:nvSpPr>
          <p:spPr bwMode="auto">
            <a:xfrm>
              <a:off x="6628939"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84" name="Rectangle 83"/>
            <p:cNvSpPr/>
            <p:nvPr/>
          </p:nvSpPr>
          <p:spPr bwMode="auto">
            <a:xfrm>
              <a:off x="5611615" y="2823594"/>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85" name="Rectangle 84"/>
            <p:cNvSpPr/>
            <p:nvPr/>
          </p:nvSpPr>
          <p:spPr bwMode="auto">
            <a:xfrm>
              <a:off x="4594289" y="282430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BizTalk Services</a:t>
              </a:r>
              <a:endParaRPr lang="en-US" sz="1067" dirty="0">
                <a:gradFill>
                  <a:gsLst>
                    <a:gs pos="0">
                      <a:srgbClr val="FFFFFF"/>
                    </a:gs>
                    <a:gs pos="100000">
                      <a:srgbClr val="FFFFFF"/>
                    </a:gs>
                  </a:gsLst>
                  <a:lin ang="5400000" scaled="0"/>
                </a:gradFill>
              </a:endParaRPr>
            </a:p>
          </p:txBody>
        </p:sp>
        <p:sp>
          <p:nvSpPr>
            <p:cNvPr id="86" name="Rectangle 85"/>
            <p:cNvSpPr/>
            <p:nvPr/>
          </p:nvSpPr>
          <p:spPr bwMode="auto">
            <a:xfrm>
              <a:off x="6628127" y="2823595"/>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87" name="Rectangle 86"/>
            <p:cNvSpPr/>
            <p:nvPr/>
          </p:nvSpPr>
          <p:spPr bwMode="auto">
            <a:xfrm>
              <a:off x="3618059"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88" name="Rectangle 87"/>
            <p:cNvSpPr/>
            <p:nvPr/>
          </p:nvSpPr>
          <p:spPr bwMode="auto">
            <a:xfrm>
              <a:off x="4594289" y="191469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89" name="Rectangle 88"/>
            <p:cNvSpPr/>
            <p:nvPr/>
          </p:nvSpPr>
          <p:spPr bwMode="auto">
            <a:xfrm>
              <a:off x="5611614"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90" name="Rectangle 89"/>
            <p:cNvSpPr/>
            <p:nvPr/>
          </p:nvSpPr>
          <p:spPr bwMode="auto">
            <a:xfrm>
              <a:off x="3679026" y="2846917"/>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91" name="Mobile Services - Label"/>
            <p:cNvSpPr/>
            <p:nvPr/>
          </p:nvSpPr>
          <p:spPr bwMode="auto">
            <a:xfrm>
              <a:off x="2725301" y="285801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92" name="Rectangle 91"/>
            <p:cNvSpPr/>
            <p:nvPr/>
          </p:nvSpPr>
          <p:spPr bwMode="auto">
            <a:xfrm>
              <a:off x="2725763" y="1900473"/>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93" name="Picture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8551" y="2005197"/>
              <a:ext cx="431850" cy="428014"/>
            </a:xfrm>
            <a:prstGeom prst="rect">
              <a:avLst/>
            </a:prstGeom>
          </p:spPr>
        </p:pic>
        <p:sp>
          <p:nvSpPr>
            <p:cNvPr id="94" name="L-Shape 93"/>
            <p:cNvSpPr/>
            <p:nvPr/>
          </p:nvSpPr>
          <p:spPr bwMode="auto">
            <a:xfrm>
              <a:off x="3751582" y="1947443"/>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95" name="Picture 7" descr="C:\Users\Jonahs\Dropbox\Projects SCOTT\MEET Windows Azure\source\Background\tile-icon-identity.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63558" y="2044499"/>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96" name="L-Shape 95"/>
            <p:cNvSpPr/>
            <p:nvPr/>
          </p:nvSpPr>
          <p:spPr bwMode="auto">
            <a:xfrm flipH="1" flipV="1">
              <a:off x="4438665" y="1947443"/>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7" name="L-Shape 96"/>
            <p:cNvSpPr/>
            <p:nvPr/>
          </p:nvSpPr>
          <p:spPr bwMode="auto">
            <a:xfrm flipH="1" flipV="1">
              <a:off x="4419170" y="2871521"/>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98" name="Picture 9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87932" y="2013944"/>
              <a:ext cx="384545" cy="435206"/>
            </a:xfrm>
            <a:prstGeom prst="rect">
              <a:avLst/>
            </a:prstGeom>
          </p:spPr>
        </p:pic>
        <p:sp>
          <p:nvSpPr>
            <p:cNvPr id="99" name="L-Shape 98"/>
            <p:cNvSpPr/>
            <p:nvPr/>
          </p:nvSpPr>
          <p:spPr bwMode="auto">
            <a:xfrm flipV="1">
              <a:off x="5671013" y="1950827"/>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Freeform 25"/>
            <p:cNvSpPr>
              <a:spLocks noEditPoints="1"/>
            </p:cNvSpPr>
            <p:nvPr/>
          </p:nvSpPr>
          <p:spPr bwMode="black">
            <a:xfrm flipH="1">
              <a:off x="6883770" y="1998075"/>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101" name="L-Shape 100"/>
            <p:cNvSpPr/>
            <p:nvPr/>
          </p:nvSpPr>
          <p:spPr bwMode="auto">
            <a:xfrm flipH="1">
              <a:off x="6585206" y="1950827"/>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2" name="Picture 2" descr="\\MAGNUM\Projects\Microsoft\Cloud Power FY12\Design\Icons\PNGs\Cloud_on_your_terms.png"/>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tretch>
              <a:fillRect/>
            </a:stretch>
          </p:blipFill>
          <p:spPr bwMode="auto">
            <a:xfrm>
              <a:off x="5783746" y="2824265"/>
              <a:ext cx="620508" cy="620595"/>
            </a:xfrm>
            <a:prstGeom prst="rect">
              <a:avLst/>
            </a:prstGeom>
            <a:noFill/>
            <a:ln>
              <a:noFill/>
            </a:ln>
          </p:spPr>
        </p:pic>
        <p:sp>
          <p:nvSpPr>
            <p:cNvPr id="103" name="L-Shape 102"/>
            <p:cNvSpPr/>
            <p:nvPr/>
          </p:nvSpPr>
          <p:spPr bwMode="auto">
            <a:xfrm>
              <a:off x="5671013" y="2871521"/>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4" name="Freeform 103"/>
            <p:cNvSpPr>
              <a:spLocks noEditPoints="1"/>
            </p:cNvSpPr>
            <p:nvPr/>
          </p:nvSpPr>
          <p:spPr bwMode="auto">
            <a:xfrm>
              <a:off x="6915914" y="3026486"/>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105" name="Analytics - blue"/>
            <p:cNvSpPr/>
            <p:nvPr/>
          </p:nvSpPr>
          <p:spPr bwMode="auto">
            <a:xfrm flipH="1" flipV="1">
              <a:off x="6478938" y="2871521"/>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6" name="Picture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82509" y="2941047"/>
              <a:ext cx="383939" cy="383993"/>
            </a:xfrm>
            <a:prstGeom prst="rect">
              <a:avLst/>
            </a:prstGeom>
            <a:noFill/>
          </p:spPr>
        </p:pic>
        <p:sp>
          <p:nvSpPr>
            <p:cNvPr id="107" name="L-Shape 106"/>
            <p:cNvSpPr/>
            <p:nvPr/>
          </p:nvSpPr>
          <p:spPr bwMode="auto">
            <a:xfrm>
              <a:off x="3749475" y="2876596"/>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8" name="Picture 10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59742" y="2954191"/>
              <a:ext cx="245311" cy="355178"/>
            </a:xfrm>
            <a:prstGeom prst="rect">
              <a:avLst/>
            </a:prstGeom>
            <a:noFill/>
          </p:spPr>
        </p:pic>
        <p:sp>
          <p:nvSpPr>
            <p:cNvPr id="109" name="L-Shape 108"/>
            <p:cNvSpPr/>
            <p:nvPr/>
          </p:nvSpPr>
          <p:spPr bwMode="auto">
            <a:xfrm rot="5400000" flipH="1">
              <a:off x="2787786" y="2833836"/>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10" name="Picture 10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58977" y="1979886"/>
              <a:ext cx="447765" cy="378933"/>
            </a:xfrm>
            <a:prstGeom prst="rect">
              <a:avLst/>
            </a:prstGeom>
            <a:noFill/>
          </p:spPr>
        </p:pic>
        <p:sp>
          <p:nvSpPr>
            <p:cNvPr id="111" name="L-Shape 110"/>
            <p:cNvSpPr/>
            <p:nvPr/>
          </p:nvSpPr>
          <p:spPr bwMode="auto">
            <a:xfrm rot="5400000" flipV="1">
              <a:off x="2767134" y="1939454"/>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12" name="Picture 1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3906" y="2922235"/>
              <a:ext cx="333604" cy="354169"/>
            </a:xfrm>
            <a:prstGeom prst="rect">
              <a:avLst/>
            </a:prstGeom>
          </p:spPr>
        </p:pic>
      </p:grpSp>
    </p:spTree>
    <p:extLst>
      <p:ext uri="{BB962C8B-B14F-4D97-AF65-F5344CB8AC3E}">
        <p14:creationId xmlns:p14="http://schemas.microsoft.com/office/powerpoint/2010/main" val="391595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42" presetClass="path" presetSubtype="0" decel="100000" fill="hold" nodeType="withEffect">
                                  <p:stCondLst>
                                    <p:cond delay="0"/>
                                  </p:stCondLst>
                                  <p:childTnLst>
                                    <p:animMotion origin="layout" path="M 1.03651E-6 4.29868E-6 L 1.03651E-6 0.02859 " pathEditMode="relative" rAng="0" ptsTypes="AA">
                                      <p:cBhvr>
                                        <p:cTn id="9" dur="700" spd="-100000" fill="hold"/>
                                        <p:tgtEl>
                                          <p:spTgt spid="4"/>
                                        </p:tgtEl>
                                        <p:attrNameLst>
                                          <p:attrName>ppt_x</p:attrName>
                                          <p:attrName>ppt_y</p:attrName>
                                        </p:attrNameLst>
                                      </p:cBhvr>
                                      <p:rCtr x="0" y="143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700"/>
                                        <p:tgtEl>
                                          <p:spTgt spid="75"/>
                                        </p:tgtEl>
                                      </p:cBhvr>
                                    </p:animEffect>
                                  </p:childTnLst>
                                </p:cTn>
                              </p:par>
                              <p:par>
                                <p:cTn id="15" presetID="42" presetClass="path" presetSubtype="0" decel="100000" fill="hold" nodeType="withEffect">
                                  <p:stCondLst>
                                    <p:cond delay="0"/>
                                  </p:stCondLst>
                                  <p:childTnLst>
                                    <p:animMotion origin="layout" path="M 1.03651E-6 4.29868E-6 L 1.03651E-6 0.02859 " pathEditMode="relative" rAng="0" ptsTypes="AA">
                                      <p:cBhvr>
                                        <p:cTn id="16" dur="700" spd="-100000" fill="hold"/>
                                        <p:tgtEl>
                                          <p:spTgt spid="75"/>
                                        </p:tgtEl>
                                        <p:attrNameLst>
                                          <p:attrName>ppt_x</p:attrName>
                                          <p:attrName>ppt_y</p:attrName>
                                        </p:attrNameLst>
                                      </p:cBhvr>
                                      <p:rCtr x="0" y="1430"/>
                                    </p:animMotion>
                                  </p:childTnLst>
                                </p:cTn>
                              </p:par>
                              <p:par>
                                <p:cTn id="17" presetID="10" presetClass="entr" presetSubtype="0" fill="hold" nodeType="withEffect">
                                  <p:stCondLst>
                                    <p:cond delay="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700"/>
                                        <p:tgtEl>
                                          <p:spTgt spid="5"/>
                                        </p:tgtEl>
                                      </p:cBhvr>
                                    </p:animEffect>
                                  </p:childTnLst>
                                </p:cTn>
                              </p:par>
                              <p:par>
                                <p:cTn id="20" presetID="42" presetClass="path" presetSubtype="0" decel="100000" fill="hold" nodeType="withEffect">
                                  <p:stCondLst>
                                    <p:cond delay="750"/>
                                  </p:stCondLst>
                                  <p:childTnLst>
                                    <p:animMotion origin="layout" path="M -2.45596E-6 -3.064E-6 L -2.45596E-6 0.0286 " pathEditMode="relative" rAng="0" ptsTypes="AA">
                                      <p:cBhvr>
                                        <p:cTn id="21" dur="700" spd="-100000" fill="hold"/>
                                        <p:tgtEl>
                                          <p:spTgt spid="5"/>
                                        </p:tgtEl>
                                        <p:attrNameLst>
                                          <p:attrName>ppt_x</p:attrName>
                                          <p:attrName>ppt_y</p:attrName>
                                        </p:attrNameLst>
                                      </p:cBhvr>
                                      <p:rCtr x="0" y="143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700"/>
                                        <p:tgtEl>
                                          <p:spTgt spid="72"/>
                                        </p:tgtEl>
                                      </p:cBhvr>
                                    </p:animEffect>
                                  </p:childTnLst>
                                </p:cTn>
                              </p:par>
                              <p:par>
                                <p:cTn id="27" presetID="42" presetClass="path" presetSubtype="0" decel="100000" fill="hold" nodeType="withEffect">
                                  <p:stCondLst>
                                    <p:cond delay="0"/>
                                  </p:stCondLst>
                                  <p:childTnLst>
                                    <p:animMotion origin="layout" path="M 1.03651E-6 4.29868E-6 L 1.03651E-6 0.02859 " pathEditMode="relative" rAng="0" ptsTypes="AA">
                                      <p:cBhvr>
                                        <p:cTn id="28" dur="700" spd="-100000" fill="hold"/>
                                        <p:tgtEl>
                                          <p:spTgt spid="72"/>
                                        </p:tgtEl>
                                        <p:attrNameLst>
                                          <p:attrName>ppt_x</p:attrName>
                                          <p:attrName>ppt_y</p:attrName>
                                        </p:attrNameLst>
                                      </p:cBhvr>
                                      <p:rCtr x="0" y="1430"/>
                                    </p:animMotion>
                                  </p:childTnLst>
                                </p:cTn>
                              </p:par>
                              <p:par>
                                <p:cTn id="29" presetID="10" presetClass="entr" presetSubtype="0" fill="hold" nodeType="withEffect">
                                  <p:stCondLst>
                                    <p:cond delay="75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700"/>
                                        <p:tgtEl>
                                          <p:spTgt spid="81"/>
                                        </p:tgtEl>
                                      </p:cBhvr>
                                    </p:animEffect>
                                  </p:childTnLst>
                                </p:cTn>
                              </p:par>
                              <p:par>
                                <p:cTn id="32" presetID="42" presetClass="path" presetSubtype="0" decel="100000" fill="hold" nodeType="withEffect">
                                  <p:stCondLst>
                                    <p:cond delay="750"/>
                                  </p:stCondLst>
                                  <p:childTnLst>
                                    <p:animMotion origin="layout" path="M 1.03651E-6 4.29868E-6 L 1.03651E-6 0.02859 " pathEditMode="relative" rAng="0" ptsTypes="AA">
                                      <p:cBhvr>
                                        <p:cTn id="33" dur="700" spd="-100000" fill="hold"/>
                                        <p:tgtEl>
                                          <p:spTgt spid="81"/>
                                        </p:tgtEl>
                                        <p:attrNameLst>
                                          <p:attrName>ppt_x</p:attrName>
                                          <p:attrName>ppt_y</p:attrName>
                                        </p:attrNameLst>
                                      </p:cBhvr>
                                      <p:rCtr x="0" y="14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4639" y="5143183"/>
            <a:ext cx="7563480" cy="1554479"/>
            <a:chOff x="274639" y="5143183"/>
            <a:chExt cx="7563480" cy="1554479"/>
          </a:xfrm>
        </p:grpSpPr>
        <p:sp>
          <p:nvSpPr>
            <p:cNvPr id="2509" name="Rectangle 2508"/>
            <p:cNvSpPr/>
            <p:nvPr/>
          </p:nvSpPr>
          <p:spPr bwMode="auto">
            <a:xfrm>
              <a:off x="274639" y="5143183"/>
              <a:ext cx="7563480" cy="1554479"/>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lnSpc>
                  <a:spcPct val="90000"/>
                </a:lnSpc>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Infrastructure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829021" y="5392283"/>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926195"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Virtual machines</a:t>
              </a:r>
              <a:endParaRPr lang="en-US" sz="1067" dirty="0">
                <a:gradFill>
                  <a:gsLst>
                    <a:gs pos="0">
                      <a:srgbClr val="FFFFFF"/>
                    </a:gs>
                    <a:gs pos="100000">
                      <a:srgbClr val="FFFFFF"/>
                    </a:gs>
                  </a:gsLst>
                  <a:lin ang="5400000" scaled="0"/>
                </a:gradFill>
              </a:endParaRPr>
            </a:p>
          </p:txBody>
        </p:sp>
        <p:sp>
          <p:nvSpPr>
            <p:cNvPr id="2518" name="Rectangle 2517"/>
            <p:cNvSpPr/>
            <p:nvPr/>
          </p:nvSpPr>
          <p:spPr bwMode="auto">
            <a:xfrm>
              <a:off x="3879920"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Virtual network</a:t>
              </a:r>
              <a:endParaRPr lang="en-US" sz="1067" dirty="0">
                <a:gradFill>
                  <a:gsLst>
                    <a:gs pos="0">
                      <a:srgbClr val="FFFFFF"/>
                    </a:gs>
                    <a:gs pos="100000">
                      <a:srgbClr val="FFFFFF"/>
                    </a:gs>
                  </a:gsLst>
                  <a:lin ang="5400000" scaled="0"/>
                </a:gradFill>
              </a:endParaRPr>
            </a:p>
          </p:txBody>
        </p:sp>
        <p:sp>
          <p:nvSpPr>
            <p:cNvPr id="2520" name="Rectangle 2519"/>
            <p:cNvSpPr/>
            <p:nvPr/>
          </p:nvSpPr>
          <p:spPr bwMode="auto">
            <a:xfrm>
              <a:off x="4795183"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812509"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Traffic manager</a:t>
              </a:r>
              <a:endParaRPr lang="en-US" sz="1067" dirty="0">
                <a:gradFill>
                  <a:gsLst>
                    <a:gs pos="0">
                      <a:srgbClr val="FFFFFF"/>
                    </a:gs>
                    <a:gs pos="100000">
                      <a:srgbClr val="FFFFFF"/>
                    </a:gs>
                  </a:gsLst>
                  <a:lin ang="5400000" scaled="0"/>
                </a:gradFill>
              </a:endParaRPr>
            </a:p>
          </p:txBody>
        </p:sp>
        <p:pic>
          <p:nvPicPr>
            <p:cNvPr id="2506" name="Picture 25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1322" y="5475276"/>
              <a:ext cx="383938" cy="347347"/>
            </a:xfrm>
            <a:prstGeom prst="rect">
              <a:avLst/>
            </a:prstGeom>
            <a:noFill/>
            <a:ln>
              <a:noFill/>
            </a:ln>
          </p:spPr>
        </p:pic>
        <p:sp>
          <p:nvSpPr>
            <p:cNvPr id="5174" name="L-Shape 5173"/>
            <p:cNvSpPr/>
            <p:nvPr/>
          </p:nvSpPr>
          <p:spPr bwMode="auto">
            <a:xfrm flipV="1">
              <a:off x="2979039" y="5405458"/>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4139996" y="5454720"/>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846341" y="5405458"/>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5060498" y="5497438"/>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901626" y="5405458"/>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78752" y="5472082"/>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594119" y="5405458"/>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7476" y="5446686"/>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785077" y="5411624"/>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 name="Group 4"/>
          <p:cNvGrpSpPr/>
          <p:nvPr/>
        </p:nvGrpSpPr>
        <p:grpSpPr>
          <a:xfrm>
            <a:off x="274638" y="3976350"/>
            <a:ext cx="7563481" cy="1108346"/>
            <a:chOff x="274638" y="3976350"/>
            <a:chExt cx="7563481" cy="1108346"/>
          </a:xfrm>
        </p:grpSpPr>
        <p:sp>
          <p:nvSpPr>
            <p:cNvPr id="2538" name="Rectangle 2537"/>
            <p:cNvSpPr/>
            <p:nvPr/>
          </p:nvSpPr>
          <p:spPr bwMode="auto">
            <a:xfrm>
              <a:off x="274638" y="3976350"/>
              <a:ext cx="7563481" cy="110834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lnSpc>
                  <a:spcPct val="90000"/>
                </a:lnSpc>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Data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795183"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2532" name="Rectangle 2531"/>
            <p:cNvSpPr/>
            <p:nvPr/>
          </p:nvSpPr>
          <p:spPr bwMode="auto">
            <a:xfrm>
              <a:off x="3879920"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812509" y="414527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Blob storage</a:t>
              </a:r>
              <a:endParaRPr lang="en-US" sz="1067" dirty="0">
                <a:gradFill>
                  <a:gsLst>
                    <a:gs pos="0">
                      <a:srgbClr val="FFFFFF"/>
                    </a:gs>
                    <a:gs pos="100000">
                      <a:srgbClr val="FFFFFF"/>
                    </a:gs>
                  </a:gsLst>
                  <a:lin ang="5400000" scaled="0"/>
                </a:gradFill>
              </a:endParaRPr>
            </a:p>
          </p:txBody>
        </p:sp>
        <p:sp>
          <p:nvSpPr>
            <p:cNvPr id="2536" name="Rectangle 2535"/>
            <p:cNvSpPr/>
            <p:nvPr/>
          </p:nvSpPr>
          <p:spPr bwMode="auto">
            <a:xfrm>
              <a:off x="2926195"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72" name="Freeform 30"/>
            <p:cNvSpPr>
              <a:spLocks noEditPoints="1"/>
            </p:cNvSpPr>
            <p:nvPr/>
          </p:nvSpPr>
          <p:spPr bwMode="auto">
            <a:xfrm flipH="1">
              <a:off x="3246157" y="4251105"/>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979039" y="4157738"/>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9662" y="4187315"/>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707201" y="4157738"/>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7260" y="4197691"/>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917964" y="4160509"/>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3087" y="4224691"/>
              <a:ext cx="393037" cy="356096"/>
            </a:xfrm>
            <a:prstGeom prst="rect">
              <a:avLst/>
            </a:prstGeom>
          </p:spPr>
        </p:pic>
        <p:sp>
          <p:nvSpPr>
            <p:cNvPr id="5173" name="L-Shape 5172"/>
            <p:cNvSpPr/>
            <p:nvPr/>
          </p:nvSpPr>
          <p:spPr bwMode="auto">
            <a:xfrm flipH="1" flipV="1">
              <a:off x="5725889" y="4157951"/>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72" name="Group 71"/>
          <p:cNvGrpSpPr/>
          <p:nvPr/>
        </p:nvGrpSpPr>
        <p:grpSpPr>
          <a:xfrm>
            <a:off x="7960651" y="1932925"/>
            <a:ext cx="4190508" cy="1554480"/>
            <a:chOff x="7960651" y="1932925"/>
            <a:chExt cx="4190508" cy="1554480"/>
          </a:xfrm>
        </p:grpSpPr>
        <p:sp>
          <p:nvSpPr>
            <p:cNvPr id="73" name="Rectangle 72"/>
            <p:cNvSpPr/>
            <p:nvPr/>
          </p:nvSpPr>
          <p:spPr bwMode="auto">
            <a:xfrm>
              <a:off x="7960651" y="1932925"/>
              <a:ext cx="4190508"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smtClean="0">
                  <a:gradFill>
                    <a:gsLst>
                      <a:gs pos="1250">
                        <a:schemeClr val="bg1"/>
                      </a:gs>
                      <a:gs pos="10417">
                        <a:schemeClr val="bg1"/>
                      </a:gs>
                    </a:gsLst>
                    <a:lin ang="5400000" scaled="0"/>
                  </a:gradFill>
                  <a:latin typeface="+mj-lt"/>
                </a:rPr>
                <a:t>How do I build modern apps that connect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services with devices </a:t>
              </a:r>
              <a:endParaRPr lang="en-US" sz="2200" spc="-50" dirty="0">
                <a:gradFill>
                  <a:gsLst>
                    <a:gs pos="1250">
                      <a:schemeClr val="bg1"/>
                    </a:gs>
                    <a:gs pos="10417">
                      <a:schemeClr val="bg1"/>
                    </a:gs>
                  </a:gsLst>
                  <a:lin ang="5400000" scaled="0"/>
                </a:gradFill>
                <a:latin typeface="+mj-lt"/>
              </a:endParaRPr>
            </a:p>
          </p:txBody>
        </p:sp>
        <p:sp>
          <p:nvSpPr>
            <p:cNvPr id="74" name="Freeform 20"/>
            <p:cNvSpPr>
              <a:spLocks noEditPoints="1"/>
            </p:cNvSpPr>
            <p:nvPr/>
          </p:nvSpPr>
          <p:spPr bwMode="auto">
            <a:xfrm>
              <a:off x="8180823" y="2440435"/>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0" tIns="45720" rIns="91440" bIns="45720" numCol="1" anchor="t" anchorCtr="0" compatLnSpc="1">
              <a:prstTxWarp prst="textNoShape">
                <a:avLst/>
              </a:prstTxWarp>
            </a:bodyPr>
            <a:lstStyle/>
            <a:p>
              <a:endParaRPr lang="en-US" sz="2200"/>
            </a:p>
          </p:txBody>
        </p:sp>
      </p:grpSp>
      <p:grpSp>
        <p:nvGrpSpPr>
          <p:cNvPr id="75" name="Group 74"/>
          <p:cNvGrpSpPr/>
          <p:nvPr/>
        </p:nvGrpSpPr>
        <p:grpSpPr>
          <a:xfrm>
            <a:off x="7960651" y="3534992"/>
            <a:ext cx="4190508" cy="1554480"/>
            <a:chOff x="7960651" y="3534992"/>
            <a:chExt cx="4190508" cy="1554480"/>
          </a:xfrm>
        </p:grpSpPr>
        <p:sp>
          <p:nvSpPr>
            <p:cNvPr id="76" name="Rectangle 75"/>
            <p:cNvSpPr/>
            <p:nvPr/>
          </p:nvSpPr>
          <p:spPr bwMode="auto">
            <a:xfrm>
              <a:off x="7960651" y="3534992"/>
              <a:ext cx="4190508"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smtClean="0">
                  <a:gradFill>
                    <a:gsLst>
                      <a:gs pos="1250">
                        <a:schemeClr val="bg1"/>
                      </a:gs>
                      <a:gs pos="10417">
                        <a:schemeClr val="bg1"/>
                      </a:gs>
                    </a:gsLst>
                    <a:lin ang="5400000" scaled="0"/>
                  </a:gradFill>
                  <a:latin typeface="+mj-lt"/>
                </a:rPr>
                <a:t>How do I manage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data explosion?</a:t>
              </a:r>
              <a:endParaRPr lang="en-US" sz="2200" spc="-50" dirty="0">
                <a:gradFill>
                  <a:gsLst>
                    <a:gs pos="1250">
                      <a:schemeClr val="bg1"/>
                    </a:gs>
                    <a:gs pos="10417">
                      <a:schemeClr val="bg1"/>
                    </a:gs>
                  </a:gsLst>
                  <a:lin ang="5400000" scaled="0"/>
                </a:gradFill>
                <a:latin typeface="+mj-lt"/>
              </a:endParaRPr>
            </a:p>
          </p:txBody>
        </p:sp>
        <p:pic>
          <p:nvPicPr>
            <p:cNvPr id="77" name="Picture 3" descr="C:\Users\Jonahs\Dropbox\Projects SCOTT\MEET Windows Azure\source\Background\tile-icon-bigdat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4845" y="3919096"/>
              <a:ext cx="652212" cy="71063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8" name="Group 77"/>
          <p:cNvGrpSpPr/>
          <p:nvPr/>
        </p:nvGrpSpPr>
        <p:grpSpPr>
          <a:xfrm>
            <a:off x="7960651" y="5143183"/>
            <a:ext cx="4190509" cy="1554480"/>
            <a:chOff x="7971031" y="5143183"/>
            <a:chExt cx="4190509" cy="1554480"/>
          </a:xfrm>
        </p:grpSpPr>
        <p:sp>
          <p:nvSpPr>
            <p:cNvPr id="79" name="Rectangle 78"/>
            <p:cNvSpPr/>
            <p:nvPr/>
          </p:nvSpPr>
          <p:spPr bwMode="auto">
            <a:xfrm>
              <a:off x="7971031" y="5143183"/>
              <a:ext cx="4190509"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a:gradFill>
                    <a:gsLst>
                      <a:gs pos="1250">
                        <a:schemeClr val="bg1"/>
                      </a:gs>
                      <a:gs pos="10417">
                        <a:schemeClr val="bg1"/>
                      </a:gs>
                    </a:gsLst>
                    <a:lin ang="5400000" scaled="0"/>
                  </a:gradFill>
                  <a:latin typeface="+mj-lt"/>
                </a:rPr>
                <a:t>How </a:t>
              </a:r>
              <a:r>
                <a:rPr lang="en-US" sz="2200" spc="-50" dirty="0" smtClean="0">
                  <a:gradFill>
                    <a:gsLst>
                      <a:gs pos="1250">
                        <a:schemeClr val="bg1"/>
                      </a:gs>
                      <a:gs pos="10417">
                        <a:schemeClr val="bg1"/>
                      </a:gs>
                    </a:gsLst>
                    <a:lin ang="5400000" scaled="0"/>
                  </a:gradFill>
                  <a:latin typeface="+mj-lt"/>
                </a:rPr>
                <a:t>can my IT infrastructure keep up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with my business?</a:t>
              </a:r>
              <a:endParaRPr lang="en-US" sz="2200" spc="-50" dirty="0">
                <a:gradFill>
                  <a:gsLst>
                    <a:gs pos="1250">
                      <a:schemeClr val="bg1"/>
                    </a:gs>
                    <a:gs pos="10417">
                      <a:schemeClr val="bg1"/>
                    </a:gs>
                  </a:gsLst>
                  <a:lin ang="5400000" scaled="0"/>
                </a:gradFill>
                <a:latin typeface="+mj-lt"/>
              </a:endParaRPr>
            </a:p>
          </p:txBody>
        </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4845" y="5580969"/>
              <a:ext cx="589237" cy="584349"/>
            </a:xfrm>
            <a:prstGeom prst="rect">
              <a:avLst/>
            </a:prstGeom>
          </p:spPr>
        </p:pic>
      </p:grpSp>
      <p:sp>
        <p:nvSpPr>
          <p:cNvPr id="6" name="Title 5"/>
          <p:cNvSpPr>
            <a:spLocks noGrp="1"/>
          </p:cNvSpPr>
          <p:nvPr>
            <p:ph type="title"/>
          </p:nvPr>
        </p:nvSpPr>
        <p:spPr/>
        <p:txBody>
          <a:bodyPr/>
          <a:lstStyle/>
          <a:p>
            <a:r>
              <a:rPr lang="en-US" dirty="0"/>
              <a:t>Cloud brings new challenges</a:t>
            </a:r>
          </a:p>
        </p:txBody>
      </p:sp>
      <p:grpSp>
        <p:nvGrpSpPr>
          <p:cNvPr id="81" name="Group 80"/>
          <p:cNvGrpSpPr/>
          <p:nvPr/>
        </p:nvGrpSpPr>
        <p:grpSpPr>
          <a:xfrm>
            <a:off x="274638" y="1932925"/>
            <a:ext cx="7563481" cy="1984425"/>
            <a:chOff x="73744" y="1801476"/>
            <a:chExt cx="7563481" cy="1984425"/>
          </a:xfrm>
        </p:grpSpPr>
        <p:sp>
          <p:nvSpPr>
            <p:cNvPr id="82" name="Rectangle 81"/>
            <p:cNvSpPr/>
            <p:nvPr/>
          </p:nvSpPr>
          <p:spPr bwMode="auto">
            <a:xfrm>
              <a:off x="73744" y="1801476"/>
              <a:ext cx="7563481" cy="198442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lnSpc>
                  <a:spcPct val="90000"/>
                </a:lnSpc>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83" name="Rectangle 82"/>
            <p:cNvSpPr/>
            <p:nvPr/>
          </p:nvSpPr>
          <p:spPr bwMode="auto">
            <a:xfrm>
              <a:off x="6628939"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84" name="Rectangle 83"/>
            <p:cNvSpPr/>
            <p:nvPr/>
          </p:nvSpPr>
          <p:spPr bwMode="auto">
            <a:xfrm>
              <a:off x="5611615" y="2823594"/>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85" name="Rectangle 84"/>
            <p:cNvSpPr/>
            <p:nvPr/>
          </p:nvSpPr>
          <p:spPr bwMode="auto">
            <a:xfrm>
              <a:off x="4594289" y="282430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BizTalk Services</a:t>
              </a:r>
              <a:endParaRPr lang="en-US" sz="1067" dirty="0">
                <a:gradFill>
                  <a:gsLst>
                    <a:gs pos="0">
                      <a:srgbClr val="FFFFFF"/>
                    </a:gs>
                    <a:gs pos="100000">
                      <a:srgbClr val="FFFFFF"/>
                    </a:gs>
                  </a:gsLst>
                  <a:lin ang="5400000" scaled="0"/>
                </a:gradFill>
              </a:endParaRPr>
            </a:p>
          </p:txBody>
        </p:sp>
        <p:sp>
          <p:nvSpPr>
            <p:cNvPr id="86" name="Rectangle 85"/>
            <p:cNvSpPr/>
            <p:nvPr/>
          </p:nvSpPr>
          <p:spPr bwMode="auto">
            <a:xfrm>
              <a:off x="6628127" y="2823595"/>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87" name="Rectangle 86"/>
            <p:cNvSpPr/>
            <p:nvPr/>
          </p:nvSpPr>
          <p:spPr bwMode="auto">
            <a:xfrm>
              <a:off x="3618059"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88" name="Rectangle 87"/>
            <p:cNvSpPr/>
            <p:nvPr/>
          </p:nvSpPr>
          <p:spPr bwMode="auto">
            <a:xfrm>
              <a:off x="4594289" y="191469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89" name="Rectangle 88"/>
            <p:cNvSpPr/>
            <p:nvPr/>
          </p:nvSpPr>
          <p:spPr bwMode="auto">
            <a:xfrm>
              <a:off x="5611614"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90" name="Rectangle 89"/>
            <p:cNvSpPr/>
            <p:nvPr/>
          </p:nvSpPr>
          <p:spPr bwMode="auto">
            <a:xfrm>
              <a:off x="3679026" y="2846917"/>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91" name="Mobile Services - Label"/>
            <p:cNvSpPr/>
            <p:nvPr/>
          </p:nvSpPr>
          <p:spPr bwMode="auto">
            <a:xfrm>
              <a:off x="2725301" y="285801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92" name="Rectangle 91"/>
            <p:cNvSpPr/>
            <p:nvPr/>
          </p:nvSpPr>
          <p:spPr bwMode="auto">
            <a:xfrm>
              <a:off x="2725763" y="1900473"/>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93" name="Picture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8551" y="2005197"/>
              <a:ext cx="431850" cy="428014"/>
            </a:xfrm>
            <a:prstGeom prst="rect">
              <a:avLst/>
            </a:prstGeom>
          </p:spPr>
        </p:pic>
        <p:sp>
          <p:nvSpPr>
            <p:cNvPr id="94" name="L-Shape 93"/>
            <p:cNvSpPr/>
            <p:nvPr/>
          </p:nvSpPr>
          <p:spPr bwMode="auto">
            <a:xfrm>
              <a:off x="3751582" y="1947443"/>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95" name="Picture 7" descr="C:\Users\Jonahs\Dropbox\Projects SCOTT\MEET Windows Azure\source\Background\tile-icon-identity.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63558" y="2044499"/>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96" name="L-Shape 95"/>
            <p:cNvSpPr/>
            <p:nvPr/>
          </p:nvSpPr>
          <p:spPr bwMode="auto">
            <a:xfrm flipH="1" flipV="1">
              <a:off x="4438665" y="1947443"/>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7" name="L-Shape 96"/>
            <p:cNvSpPr/>
            <p:nvPr/>
          </p:nvSpPr>
          <p:spPr bwMode="auto">
            <a:xfrm flipH="1" flipV="1">
              <a:off x="4419170" y="2871521"/>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98" name="Picture 9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87932" y="2013944"/>
              <a:ext cx="384545" cy="435206"/>
            </a:xfrm>
            <a:prstGeom prst="rect">
              <a:avLst/>
            </a:prstGeom>
          </p:spPr>
        </p:pic>
        <p:sp>
          <p:nvSpPr>
            <p:cNvPr id="99" name="L-Shape 98"/>
            <p:cNvSpPr/>
            <p:nvPr/>
          </p:nvSpPr>
          <p:spPr bwMode="auto">
            <a:xfrm flipV="1">
              <a:off x="5671013" y="1950827"/>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Freeform 25"/>
            <p:cNvSpPr>
              <a:spLocks noEditPoints="1"/>
            </p:cNvSpPr>
            <p:nvPr/>
          </p:nvSpPr>
          <p:spPr bwMode="black">
            <a:xfrm flipH="1">
              <a:off x="6883770" y="1998075"/>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101" name="L-Shape 100"/>
            <p:cNvSpPr/>
            <p:nvPr/>
          </p:nvSpPr>
          <p:spPr bwMode="auto">
            <a:xfrm flipH="1">
              <a:off x="6585206" y="1950827"/>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2" name="Picture 2" descr="\\MAGNUM\Projects\Microsoft\Cloud Power FY12\Design\Icons\PNGs\Cloud_on_your_terms.png"/>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tretch>
              <a:fillRect/>
            </a:stretch>
          </p:blipFill>
          <p:spPr bwMode="auto">
            <a:xfrm>
              <a:off x="5783746" y="2824265"/>
              <a:ext cx="620508" cy="620595"/>
            </a:xfrm>
            <a:prstGeom prst="rect">
              <a:avLst/>
            </a:prstGeom>
            <a:noFill/>
            <a:ln>
              <a:noFill/>
            </a:ln>
          </p:spPr>
        </p:pic>
        <p:sp>
          <p:nvSpPr>
            <p:cNvPr id="103" name="L-Shape 102"/>
            <p:cNvSpPr/>
            <p:nvPr/>
          </p:nvSpPr>
          <p:spPr bwMode="auto">
            <a:xfrm>
              <a:off x="5671013" y="2871521"/>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4" name="Freeform 103"/>
            <p:cNvSpPr>
              <a:spLocks noEditPoints="1"/>
            </p:cNvSpPr>
            <p:nvPr/>
          </p:nvSpPr>
          <p:spPr bwMode="auto">
            <a:xfrm>
              <a:off x="6915914" y="3026486"/>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105" name="Analytics - blue"/>
            <p:cNvSpPr/>
            <p:nvPr/>
          </p:nvSpPr>
          <p:spPr bwMode="auto">
            <a:xfrm flipH="1" flipV="1">
              <a:off x="6478938" y="2871521"/>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6" name="Picture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82509" y="2941047"/>
              <a:ext cx="383939" cy="383993"/>
            </a:xfrm>
            <a:prstGeom prst="rect">
              <a:avLst/>
            </a:prstGeom>
            <a:noFill/>
          </p:spPr>
        </p:pic>
        <p:sp>
          <p:nvSpPr>
            <p:cNvPr id="107" name="L-Shape 106"/>
            <p:cNvSpPr/>
            <p:nvPr/>
          </p:nvSpPr>
          <p:spPr bwMode="auto">
            <a:xfrm>
              <a:off x="3749475" y="2876596"/>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8" name="Picture 10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59742" y="2954191"/>
              <a:ext cx="245311" cy="355178"/>
            </a:xfrm>
            <a:prstGeom prst="rect">
              <a:avLst/>
            </a:prstGeom>
            <a:noFill/>
          </p:spPr>
        </p:pic>
        <p:sp>
          <p:nvSpPr>
            <p:cNvPr id="109" name="L-Shape 108"/>
            <p:cNvSpPr/>
            <p:nvPr/>
          </p:nvSpPr>
          <p:spPr bwMode="auto">
            <a:xfrm rot="5400000" flipH="1">
              <a:off x="2787786" y="2833836"/>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10" name="Picture 10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58977" y="1979886"/>
              <a:ext cx="447765" cy="378933"/>
            </a:xfrm>
            <a:prstGeom prst="rect">
              <a:avLst/>
            </a:prstGeom>
            <a:noFill/>
          </p:spPr>
        </p:pic>
        <p:sp>
          <p:nvSpPr>
            <p:cNvPr id="111" name="L-Shape 110"/>
            <p:cNvSpPr/>
            <p:nvPr/>
          </p:nvSpPr>
          <p:spPr bwMode="auto">
            <a:xfrm rot="5400000" flipV="1">
              <a:off x="2767134" y="1939454"/>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12" name="Picture 1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3906" y="2922235"/>
              <a:ext cx="333604" cy="354169"/>
            </a:xfrm>
            <a:prstGeom prst="rect">
              <a:avLst/>
            </a:prstGeom>
          </p:spPr>
        </p:pic>
      </p:grpSp>
      <p:grpSp>
        <p:nvGrpSpPr>
          <p:cNvPr id="173" name="Group 172"/>
          <p:cNvGrpSpPr/>
          <p:nvPr/>
        </p:nvGrpSpPr>
        <p:grpSpPr>
          <a:xfrm>
            <a:off x="7956191" y="1932925"/>
            <a:ext cx="4194533" cy="4764737"/>
            <a:chOff x="8246800" y="1722278"/>
            <a:chExt cx="4194533" cy="4764737"/>
          </a:xfrm>
          <a:solidFill>
            <a:schemeClr val="accent2"/>
          </a:solidFill>
        </p:grpSpPr>
        <p:sp>
          <p:nvSpPr>
            <p:cNvPr id="174" name="Rectangle 173"/>
            <p:cNvSpPr/>
            <p:nvPr/>
          </p:nvSpPr>
          <p:spPr bwMode="auto">
            <a:xfrm>
              <a:off x="8246800" y="1722278"/>
              <a:ext cx="4194533" cy="4764737"/>
            </a:xfrm>
            <a:prstGeom prst="rect">
              <a:avLst/>
            </a:prstGeom>
            <a:solidFill>
              <a:schemeClr val="tx1">
                <a:alpha val="90000"/>
              </a:schemeClr>
            </a:solidFill>
            <a:ln w="10795" cap="flat" cmpd="sng" algn="ctr">
              <a:noFill/>
              <a:prstDash val="solid"/>
              <a:headEnd type="none" w="med" len="med"/>
              <a:tailEnd type="none" w="med" len="med"/>
            </a:ln>
            <a:effectLst/>
          </p:spPr>
          <p:txBody>
            <a:bodyPr rot="0" spcFirstLastPara="0" vertOverflow="overflow" horzOverflow="overflow" vert="horz" wrap="square" lIns="1188720" tIns="146304" rIns="0" bIns="146304" numCol="1" spcCol="0" rtlCol="0" fromWordArt="0" anchor="ctr" anchorCtr="0" forceAA="0" compatLnSpc="1">
              <a:prstTxWarp prst="textNoShape">
                <a:avLst/>
              </a:prstTxWarp>
              <a:noAutofit/>
            </a:bodyPr>
            <a:lstStyle/>
            <a:p>
              <a:pPr marL="0" marR="0" lvl="1" indent="0" defTabSz="914099" eaLnBrk="1" fontAlgn="base" latinLnBrk="0" hangingPunct="1">
                <a:lnSpc>
                  <a:spcPct val="90000"/>
                </a:lnSpc>
                <a:spcBef>
                  <a:spcPct val="0"/>
                </a:spcBef>
                <a:spcAft>
                  <a:spcPct val="0"/>
                </a:spcAft>
                <a:buClrTx/>
                <a:buSzTx/>
                <a:buFontTx/>
                <a:buNone/>
                <a:tabLst/>
                <a:defRPr/>
              </a:pPr>
              <a: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t>How do I integrate </a:t>
              </a:r>
              <a:b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br>
              <a: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t>my enterprise </a:t>
              </a:r>
              <a:b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br>
              <a: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t>and my business partners?</a:t>
              </a:r>
            </a:p>
          </p:txBody>
        </p:sp>
        <p:sp>
          <p:nvSpPr>
            <p:cNvPr id="175" name="Freeform 8"/>
            <p:cNvSpPr>
              <a:spLocks noEditPoints="1"/>
            </p:cNvSpPr>
            <p:nvPr/>
          </p:nvSpPr>
          <p:spPr bwMode="auto">
            <a:xfrm>
              <a:off x="8425417" y="3872271"/>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3" name="Group 2"/>
          <p:cNvGrpSpPr/>
          <p:nvPr/>
        </p:nvGrpSpPr>
        <p:grpSpPr>
          <a:xfrm>
            <a:off x="269330" y="1932926"/>
            <a:ext cx="7568789" cy="4764738"/>
            <a:chOff x="269330" y="1932926"/>
            <a:chExt cx="7568789" cy="4764738"/>
          </a:xfrm>
        </p:grpSpPr>
        <p:sp>
          <p:nvSpPr>
            <p:cNvPr id="177" name="Rectangle 176"/>
            <p:cNvSpPr/>
            <p:nvPr/>
          </p:nvSpPr>
          <p:spPr bwMode="auto">
            <a:xfrm>
              <a:off x="269330" y="1932926"/>
              <a:ext cx="7568789" cy="4764738"/>
            </a:xfrm>
            <a:prstGeom prst="rect">
              <a:avLst/>
            </a:prstGeom>
            <a:solidFill>
              <a:srgbClr val="00188F">
                <a:alpha val="90000"/>
              </a:srgbClr>
            </a:solidFill>
            <a:ln w="9525" cap="flat" cmpd="sng" algn="ctr">
              <a:noFill/>
              <a:prstDash val="solid"/>
              <a:headEnd type="none" w="med" len="med"/>
              <a:tailEnd type="none" w="med" len="med"/>
            </a:ln>
            <a:effectLst/>
          </p:spPr>
          <p:txBody>
            <a:bodyPr vert="horz" wrap="square" lIns="274320" tIns="1280160" rIns="124325" bIns="62161" numCol="1" rtlCol="0" anchor="ctr" anchorCtr="0" compatLnSpc="1">
              <a:prstTxWarp prst="textNoShape">
                <a:avLst/>
              </a:prstTxWarp>
            </a:bodyPr>
            <a:lstStyle/>
            <a:p>
              <a:pPr marL="0" marR="0" lvl="0" indent="0" defTabSz="776976" eaLnBrk="1" fontAlgn="auto" latinLnBrk="0" hangingPunct="1">
                <a:lnSpc>
                  <a:spcPct val="90000"/>
                </a:lnSpc>
                <a:spcBef>
                  <a:spcPts val="0"/>
                </a:spcBef>
                <a:spcAft>
                  <a:spcPts val="0"/>
                </a:spcAft>
                <a:buClrTx/>
                <a:buSzTx/>
                <a:buFontTx/>
                <a:buNone/>
                <a:tabLst/>
                <a:defRPr/>
              </a:pPr>
              <a:r>
                <a:rPr kumimoji="0" lang="en-US" sz="4800" b="0" i="0" u="none" strike="noStrike" kern="0" cap="none" spc="0" normalizeH="0" baseline="30000" noProof="0" dirty="0" smtClean="0">
                  <a:ln>
                    <a:noFill/>
                  </a:ln>
                  <a:gradFill>
                    <a:gsLst>
                      <a:gs pos="0">
                        <a:srgbClr val="00188F">
                          <a:lumMod val="5000"/>
                          <a:lumOff val="95000"/>
                        </a:srgbClr>
                      </a:gs>
                      <a:gs pos="100000">
                        <a:srgbClr val="EFEFEF"/>
                      </a:gs>
                    </a:gsLst>
                    <a:lin ang="5400000" scaled="1"/>
                  </a:gradFill>
                  <a:effectLst/>
                  <a:uLnTx/>
                  <a:uFillTx/>
                  <a:latin typeface="Segoe UI Light"/>
                </a:rPr>
                <a:t>One </a:t>
              </a:r>
              <a:br>
                <a:rPr kumimoji="0" lang="en-US" sz="4800" b="0" i="0" u="none" strike="noStrike" kern="0" cap="none" spc="0" normalizeH="0" baseline="30000" noProof="0" dirty="0" smtClean="0">
                  <a:ln>
                    <a:noFill/>
                  </a:ln>
                  <a:gradFill>
                    <a:gsLst>
                      <a:gs pos="0">
                        <a:srgbClr val="00188F">
                          <a:lumMod val="5000"/>
                          <a:lumOff val="95000"/>
                        </a:srgbClr>
                      </a:gs>
                      <a:gs pos="100000">
                        <a:srgbClr val="EFEFEF"/>
                      </a:gs>
                    </a:gsLst>
                    <a:lin ang="5400000" scaled="1"/>
                  </a:gradFill>
                  <a:effectLst/>
                  <a:uLnTx/>
                  <a:uFillTx/>
                  <a:latin typeface="Segoe UI Light"/>
                </a:rPr>
              </a:br>
              <a:r>
                <a:rPr kumimoji="0" lang="en-US" sz="4800" b="0" i="0" u="none" strike="noStrike" kern="0" cap="none" spc="0" normalizeH="0" baseline="30000" noProof="0" dirty="0" smtClean="0">
                  <a:ln>
                    <a:noFill/>
                  </a:ln>
                  <a:gradFill>
                    <a:gsLst>
                      <a:gs pos="0">
                        <a:srgbClr val="00188F">
                          <a:lumMod val="5000"/>
                          <a:lumOff val="95000"/>
                        </a:srgbClr>
                      </a:gs>
                      <a:gs pos="100000">
                        <a:srgbClr val="EFEFEF"/>
                      </a:gs>
                    </a:gsLst>
                    <a:lin ang="5400000" scaled="1"/>
                  </a:gradFill>
                  <a:effectLst/>
                  <a:uLnTx/>
                  <a:uFillTx/>
                  <a:latin typeface="Segoe UI Light"/>
                </a:rPr>
                <a:t>Integration</a:t>
              </a:r>
              <a:r>
                <a:rPr lang="en-US" sz="4800" kern="0" baseline="30000" dirty="0" smtClean="0">
                  <a:gradFill>
                    <a:gsLst>
                      <a:gs pos="0">
                        <a:srgbClr val="00188F">
                          <a:lumMod val="5000"/>
                          <a:lumOff val="95000"/>
                        </a:srgbClr>
                      </a:gs>
                      <a:gs pos="100000">
                        <a:srgbClr val="EFEFEF"/>
                      </a:gs>
                    </a:gsLst>
                    <a:lin ang="5400000" scaled="1"/>
                  </a:gradFill>
                  <a:latin typeface="Segoe UI Light"/>
                </a:rPr>
                <a:t>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kumimoji="0" lang="en-US" sz="4800" b="0" i="0" u="none" strike="noStrike" kern="0" cap="none" spc="0" normalizeH="0" baseline="30000" noProof="0" dirty="0" smtClean="0">
                  <a:ln>
                    <a:noFill/>
                  </a:ln>
                  <a:gradFill>
                    <a:gsLst>
                      <a:gs pos="0">
                        <a:srgbClr val="00188F">
                          <a:lumMod val="5000"/>
                          <a:lumOff val="95000"/>
                        </a:srgbClr>
                      </a:gs>
                      <a:gs pos="100000">
                        <a:srgbClr val="EFEFEF"/>
                      </a:gs>
                    </a:gsLst>
                    <a:lin ang="5400000" scaled="1"/>
                  </a:gradFill>
                  <a:effectLst/>
                  <a:uLnTx/>
                  <a:uFillTx/>
                  <a:latin typeface="Segoe UI Light"/>
                </a:rPr>
                <a:t>Stack</a:t>
              </a:r>
            </a:p>
            <a:p>
              <a:pPr marL="0" marR="0" lvl="0" indent="0" defTabSz="776976"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30000" noProof="0" dirty="0">
                <a:ln>
                  <a:noFill/>
                </a:ln>
                <a:gradFill>
                  <a:gsLst>
                    <a:gs pos="0">
                      <a:srgbClr val="00188F">
                        <a:lumMod val="5000"/>
                        <a:lumOff val="95000"/>
                      </a:srgbClr>
                    </a:gs>
                    <a:gs pos="100000">
                      <a:srgbClr val="EFEFEF"/>
                    </a:gs>
                  </a:gsLst>
                  <a:lin ang="5400000" scaled="1"/>
                </a:gradFill>
                <a:effectLst/>
                <a:uLnTx/>
                <a:uFillTx/>
                <a:latin typeface="Segoe UI Light"/>
              </a:endParaRPr>
            </a:p>
            <a:p>
              <a:pPr marL="0" marR="0" lvl="0" indent="0" defTabSz="776976"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30000" noProof="0" dirty="0">
                <a:ln>
                  <a:noFill/>
                </a:ln>
                <a:gradFill>
                  <a:gsLst>
                    <a:gs pos="0">
                      <a:srgbClr val="00188F">
                        <a:lumMod val="5000"/>
                        <a:lumOff val="95000"/>
                      </a:srgbClr>
                    </a:gs>
                    <a:gs pos="100000">
                      <a:srgbClr val="EFEFEF"/>
                    </a:gs>
                  </a:gsLst>
                  <a:lin ang="5400000" scaled="1"/>
                </a:gradFill>
                <a:effectLst/>
                <a:uLnTx/>
                <a:uFillTx/>
                <a:latin typeface="Segoe UI Light"/>
              </a:endParaRPr>
            </a:p>
          </p:txBody>
        </p:sp>
        <p:sp>
          <p:nvSpPr>
            <p:cNvPr id="230" name="Rectangle 229"/>
            <p:cNvSpPr/>
            <p:nvPr/>
          </p:nvSpPr>
          <p:spPr bwMode="auto">
            <a:xfrm>
              <a:off x="6005659" y="4380023"/>
              <a:ext cx="1497905" cy="1280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Active Directory</a:t>
              </a:r>
            </a:p>
          </p:txBody>
        </p:sp>
        <p:sp>
          <p:nvSpPr>
            <p:cNvPr id="231" name="Rectangle 230"/>
            <p:cNvSpPr/>
            <p:nvPr/>
          </p:nvSpPr>
          <p:spPr bwMode="auto">
            <a:xfrm>
              <a:off x="4519840" y="2822307"/>
              <a:ext cx="1497905" cy="12877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BizTalk </a:t>
              </a:r>
              <a:r>
                <a:rPr lang="en-US" sz="1400" kern="0" dirty="0" smtClean="0">
                  <a:gradFill>
                    <a:gsLst>
                      <a:gs pos="0">
                        <a:srgbClr val="FFFFFF"/>
                      </a:gs>
                      <a:gs pos="100000">
                        <a:srgbClr val="FFFFFF"/>
                      </a:gs>
                    </a:gsLst>
                    <a:lin ang="5400000" scaled="0"/>
                  </a:gradFill>
                </a:rPr>
                <a:t>services</a:t>
              </a:r>
              <a:endParaRPr lang="en-US" sz="1400" kern="0" dirty="0">
                <a:gradFill>
                  <a:gsLst>
                    <a:gs pos="0">
                      <a:srgbClr val="FFFFFF"/>
                    </a:gs>
                    <a:gs pos="100000">
                      <a:srgbClr val="FFFFFF"/>
                    </a:gs>
                  </a:gsLst>
                  <a:lin ang="5400000" scaled="0"/>
                </a:gradFill>
              </a:endParaRPr>
            </a:p>
          </p:txBody>
        </p:sp>
        <p:sp>
          <p:nvSpPr>
            <p:cNvPr id="232" name="Rectangle 231"/>
            <p:cNvSpPr/>
            <p:nvPr/>
          </p:nvSpPr>
          <p:spPr bwMode="auto">
            <a:xfrm>
              <a:off x="6031068" y="2845982"/>
              <a:ext cx="1497905" cy="1264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API </a:t>
              </a:r>
              <a:r>
                <a:rPr lang="en-US" sz="1400" kern="0" dirty="0" smtClean="0">
                  <a:gradFill>
                    <a:gsLst>
                      <a:gs pos="0">
                        <a:srgbClr val="FFFFFF"/>
                      </a:gs>
                      <a:gs pos="100000">
                        <a:srgbClr val="FFFFFF"/>
                      </a:gs>
                    </a:gsLst>
                    <a:lin ang="5400000" scaled="0"/>
                  </a:gradFill>
                </a:rPr>
                <a:t>Mgmt.</a:t>
              </a:r>
              <a:endParaRPr lang="en-US" sz="1400" kern="0" dirty="0">
                <a:gradFill>
                  <a:gsLst>
                    <a:gs pos="0">
                      <a:srgbClr val="FFFFFF"/>
                    </a:gs>
                    <a:gs pos="100000">
                      <a:srgbClr val="FFFFFF"/>
                    </a:gs>
                  </a:gsLst>
                  <a:lin ang="5400000" scaled="0"/>
                </a:gradFill>
              </a:endParaRPr>
            </a:p>
          </p:txBody>
        </p:sp>
        <p:sp>
          <p:nvSpPr>
            <p:cNvPr id="233" name="Rectangle 232"/>
            <p:cNvSpPr/>
            <p:nvPr/>
          </p:nvSpPr>
          <p:spPr bwMode="auto">
            <a:xfrm>
              <a:off x="4461158" y="4380021"/>
              <a:ext cx="1497905" cy="12806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Workflow</a:t>
              </a:r>
            </a:p>
          </p:txBody>
        </p:sp>
        <p:sp>
          <p:nvSpPr>
            <p:cNvPr id="234" name="Mobile Services - Label"/>
            <p:cNvSpPr/>
            <p:nvPr/>
          </p:nvSpPr>
          <p:spPr bwMode="auto">
            <a:xfrm>
              <a:off x="2898480" y="4380021"/>
              <a:ext cx="1497905" cy="12806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smtClean="0">
                  <a:gradFill>
                    <a:gsLst>
                      <a:gs pos="0">
                        <a:srgbClr val="FFFFFF"/>
                      </a:gs>
                      <a:gs pos="100000">
                        <a:srgbClr val="FFFFFF"/>
                      </a:gs>
                    </a:gsLst>
                    <a:lin ang="5400000" scaled="0"/>
                  </a:gradFill>
                </a:rPr>
                <a:t>Service bus</a:t>
              </a:r>
              <a:endParaRPr lang="en-US" sz="1400" kern="0" dirty="0">
                <a:gradFill>
                  <a:gsLst>
                    <a:gs pos="0">
                      <a:srgbClr val="FFFFFF"/>
                    </a:gs>
                    <a:gs pos="100000">
                      <a:srgbClr val="FFFFFF"/>
                    </a:gs>
                  </a:gsLst>
                  <a:lin ang="5400000" scaled="0"/>
                </a:gradFill>
              </a:endParaRPr>
            </a:p>
          </p:txBody>
        </p:sp>
        <p:sp>
          <p:nvSpPr>
            <p:cNvPr id="235" name="Rectangle 234"/>
            <p:cNvSpPr/>
            <p:nvPr/>
          </p:nvSpPr>
          <p:spPr bwMode="auto">
            <a:xfrm>
              <a:off x="2899237" y="2811087"/>
              <a:ext cx="1497905" cy="1298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Mobile </a:t>
              </a:r>
              <a:r>
                <a:rPr lang="en-US" sz="1400" kern="0" dirty="0" smtClean="0">
                  <a:gradFill>
                    <a:gsLst>
                      <a:gs pos="0">
                        <a:srgbClr val="FFFFFF"/>
                      </a:gs>
                      <a:gs pos="100000">
                        <a:srgbClr val="FFFFFF"/>
                      </a:gs>
                    </a:gsLst>
                    <a:lin ang="5400000" scaled="0"/>
                  </a:gradFill>
                </a:rPr>
                <a:t>services</a:t>
              </a:r>
              <a:endParaRPr lang="en-US" sz="1400" kern="0" dirty="0">
                <a:gradFill>
                  <a:gsLst>
                    <a:gs pos="0">
                      <a:srgbClr val="FFFFFF"/>
                    </a:gs>
                    <a:gs pos="100000">
                      <a:srgbClr val="FFFFFF"/>
                    </a:gs>
                  </a:gsLst>
                  <a:lin ang="5400000" scaled="0"/>
                </a:gradFill>
              </a:endParaRPr>
            </a:p>
          </p:txBody>
        </p:sp>
        <p:sp>
          <p:nvSpPr>
            <p:cNvPr id="237" name="L-Shape 236"/>
            <p:cNvSpPr/>
            <p:nvPr/>
          </p:nvSpPr>
          <p:spPr bwMode="auto">
            <a:xfrm>
              <a:off x="4580041" y="2888047"/>
              <a:ext cx="1410552" cy="1353309"/>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39" name="L-Shape 238"/>
            <p:cNvSpPr/>
            <p:nvPr/>
          </p:nvSpPr>
          <p:spPr bwMode="auto">
            <a:xfrm flipH="1" flipV="1">
              <a:off x="5767752" y="2888045"/>
              <a:ext cx="1678325" cy="1353309"/>
            </a:xfrm>
            <a:custGeom>
              <a:avLst/>
              <a:gdLst>
                <a:gd name="connsiteX0" fmla="*/ 0 w 1678325"/>
                <a:gd name="connsiteY0" fmla="*/ 0 h 1353309"/>
                <a:gd name="connsiteX1" fmla="*/ 1114058 w 1678325"/>
                <a:gd name="connsiteY1" fmla="*/ 0 h 1353309"/>
                <a:gd name="connsiteX2" fmla="*/ 1114058 w 1678325"/>
                <a:gd name="connsiteY2" fmla="*/ 666911 h 1353309"/>
                <a:gd name="connsiteX3" fmla="*/ 1678325 w 1678325"/>
                <a:gd name="connsiteY3" fmla="*/ 666911 h 1353309"/>
                <a:gd name="connsiteX4" fmla="*/ 1678325 w 1678325"/>
                <a:gd name="connsiteY4" fmla="*/ 1353309 h 1353309"/>
                <a:gd name="connsiteX5" fmla="*/ 0 w 1678325"/>
                <a:gd name="connsiteY5" fmla="*/ 1353309 h 1353309"/>
                <a:gd name="connsiteX6" fmla="*/ 0 w 1678325"/>
                <a:gd name="connsiteY6" fmla="*/ 0 h 1353309"/>
                <a:gd name="connsiteX0" fmla="*/ 0 w 1678325"/>
                <a:gd name="connsiteY0" fmla="*/ 0 h 1353309"/>
                <a:gd name="connsiteX1" fmla="*/ 1114058 w 1678325"/>
                <a:gd name="connsiteY1" fmla="*/ 0 h 1353309"/>
                <a:gd name="connsiteX2" fmla="*/ 1287889 w 1678325"/>
                <a:gd name="connsiteY2" fmla="*/ 666911 h 1353309"/>
                <a:gd name="connsiteX3" fmla="*/ 1678325 w 1678325"/>
                <a:gd name="connsiteY3" fmla="*/ 666911 h 1353309"/>
                <a:gd name="connsiteX4" fmla="*/ 1678325 w 1678325"/>
                <a:gd name="connsiteY4" fmla="*/ 1353309 h 1353309"/>
                <a:gd name="connsiteX5" fmla="*/ 0 w 1678325"/>
                <a:gd name="connsiteY5" fmla="*/ 1353309 h 1353309"/>
                <a:gd name="connsiteX6" fmla="*/ 0 w 1678325"/>
                <a:gd name="connsiteY6" fmla="*/ 0 h 1353309"/>
                <a:gd name="connsiteX0" fmla="*/ 0 w 1678325"/>
                <a:gd name="connsiteY0" fmla="*/ 0 h 1353309"/>
                <a:gd name="connsiteX1" fmla="*/ 1287889 w 1678325"/>
                <a:gd name="connsiteY1" fmla="*/ 0 h 1353309"/>
                <a:gd name="connsiteX2" fmla="*/ 1287889 w 1678325"/>
                <a:gd name="connsiteY2" fmla="*/ 666911 h 1353309"/>
                <a:gd name="connsiteX3" fmla="*/ 1678325 w 1678325"/>
                <a:gd name="connsiteY3" fmla="*/ 666911 h 1353309"/>
                <a:gd name="connsiteX4" fmla="*/ 1678325 w 1678325"/>
                <a:gd name="connsiteY4" fmla="*/ 1353309 h 1353309"/>
                <a:gd name="connsiteX5" fmla="*/ 0 w 1678325"/>
                <a:gd name="connsiteY5" fmla="*/ 1353309 h 1353309"/>
                <a:gd name="connsiteX6" fmla="*/ 0 w 1678325"/>
                <a:gd name="connsiteY6" fmla="*/ 0 h 13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8325" h="1353309">
                  <a:moveTo>
                    <a:pt x="0" y="0"/>
                  </a:moveTo>
                  <a:lnTo>
                    <a:pt x="1287889" y="0"/>
                  </a:lnTo>
                  <a:lnTo>
                    <a:pt x="1287889" y="666911"/>
                  </a:lnTo>
                  <a:lnTo>
                    <a:pt x="1678325" y="666911"/>
                  </a:lnTo>
                  <a:lnTo>
                    <a:pt x="1678325" y="1353309"/>
                  </a:lnTo>
                  <a:lnTo>
                    <a:pt x="0" y="1353309"/>
                  </a:lnTo>
                  <a:lnTo>
                    <a:pt x="0" y="0"/>
                  </a:lnTo>
                  <a:close/>
                </a:path>
              </a:pathLst>
            </a:cu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40" name="L-Shape 239"/>
            <p:cNvSpPr/>
            <p:nvPr/>
          </p:nvSpPr>
          <p:spPr bwMode="auto">
            <a:xfrm flipH="1" flipV="1">
              <a:off x="5673883" y="4402148"/>
              <a:ext cx="1765141" cy="1274407"/>
            </a:xfrm>
            <a:custGeom>
              <a:avLst/>
              <a:gdLst>
                <a:gd name="connsiteX0" fmla="*/ 0 w 1653550"/>
                <a:gd name="connsiteY0" fmla="*/ 0 h 1258532"/>
                <a:gd name="connsiteX1" fmla="*/ 1237225 w 1653550"/>
                <a:gd name="connsiteY1" fmla="*/ 0 h 1258532"/>
                <a:gd name="connsiteX2" fmla="*/ 1237225 w 1653550"/>
                <a:gd name="connsiteY2" fmla="*/ 774702 h 1258532"/>
                <a:gd name="connsiteX3" fmla="*/ 1653550 w 1653550"/>
                <a:gd name="connsiteY3" fmla="*/ 774702 h 1258532"/>
                <a:gd name="connsiteX4" fmla="*/ 1653550 w 1653550"/>
                <a:gd name="connsiteY4" fmla="*/ 1258532 h 1258532"/>
                <a:gd name="connsiteX5" fmla="*/ 0 w 1653550"/>
                <a:gd name="connsiteY5" fmla="*/ 1258532 h 1258532"/>
                <a:gd name="connsiteX6" fmla="*/ 0 w 1653550"/>
                <a:gd name="connsiteY6" fmla="*/ 0 h 1258532"/>
                <a:gd name="connsiteX0" fmla="*/ 0 w 1653550"/>
                <a:gd name="connsiteY0" fmla="*/ 0 h 1258532"/>
                <a:gd name="connsiteX1" fmla="*/ 1237225 w 1653550"/>
                <a:gd name="connsiteY1" fmla="*/ 0 h 1258532"/>
                <a:gd name="connsiteX2" fmla="*/ 1275325 w 1653550"/>
                <a:gd name="connsiteY2" fmla="*/ 774702 h 1258532"/>
                <a:gd name="connsiteX3" fmla="*/ 1653550 w 1653550"/>
                <a:gd name="connsiteY3" fmla="*/ 774702 h 1258532"/>
                <a:gd name="connsiteX4" fmla="*/ 1653550 w 1653550"/>
                <a:gd name="connsiteY4" fmla="*/ 1258532 h 1258532"/>
                <a:gd name="connsiteX5" fmla="*/ 0 w 1653550"/>
                <a:gd name="connsiteY5" fmla="*/ 1258532 h 1258532"/>
                <a:gd name="connsiteX6" fmla="*/ 0 w 1653550"/>
                <a:gd name="connsiteY6" fmla="*/ 0 h 1258532"/>
                <a:gd name="connsiteX0" fmla="*/ 0 w 1653550"/>
                <a:gd name="connsiteY0" fmla="*/ 15875 h 1274407"/>
                <a:gd name="connsiteX1" fmla="*/ 1278500 w 1653550"/>
                <a:gd name="connsiteY1" fmla="*/ 0 h 1274407"/>
                <a:gd name="connsiteX2" fmla="*/ 1275325 w 1653550"/>
                <a:gd name="connsiteY2" fmla="*/ 790577 h 1274407"/>
                <a:gd name="connsiteX3" fmla="*/ 1653550 w 1653550"/>
                <a:gd name="connsiteY3" fmla="*/ 790577 h 1274407"/>
                <a:gd name="connsiteX4" fmla="*/ 1653550 w 1653550"/>
                <a:gd name="connsiteY4" fmla="*/ 1274407 h 1274407"/>
                <a:gd name="connsiteX5" fmla="*/ 0 w 1653550"/>
                <a:gd name="connsiteY5" fmla="*/ 1274407 h 1274407"/>
                <a:gd name="connsiteX6" fmla="*/ 0 w 1653550"/>
                <a:gd name="connsiteY6" fmla="*/ 15875 h 1274407"/>
                <a:gd name="connsiteX0" fmla="*/ 0 w 1656725"/>
                <a:gd name="connsiteY0" fmla="*/ 12700 h 1274407"/>
                <a:gd name="connsiteX1" fmla="*/ 1281675 w 1656725"/>
                <a:gd name="connsiteY1" fmla="*/ 0 h 1274407"/>
                <a:gd name="connsiteX2" fmla="*/ 1278500 w 1656725"/>
                <a:gd name="connsiteY2" fmla="*/ 790577 h 1274407"/>
                <a:gd name="connsiteX3" fmla="*/ 1656725 w 1656725"/>
                <a:gd name="connsiteY3" fmla="*/ 790577 h 1274407"/>
                <a:gd name="connsiteX4" fmla="*/ 1656725 w 1656725"/>
                <a:gd name="connsiteY4" fmla="*/ 1274407 h 1274407"/>
                <a:gd name="connsiteX5" fmla="*/ 3175 w 1656725"/>
                <a:gd name="connsiteY5" fmla="*/ 1274407 h 1274407"/>
                <a:gd name="connsiteX6" fmla="*/ 0 w 1656725"/>
                <a:gd name="connsiteY6" fmla="*/ 12700 h 1274407"/>
                <a:gd name="connsiteX0" fmla="*/ 306 w 1653856"/>
                <a:gd name="connsiteY0" fmla="*/ 9525 h 1274407"/>
                <a:gd name="connsiteX1" fmla="*/ 1278806 w 1653856"/>
                <a:gd name="connsiteY1" fmla="*/ 0 h 1274407"/>
                <a:gd name="connsiteX2" fmla="*/ 1275631 w 1653856"/>
                <a:gd name="connsiteY2" fmla="*/ 790577 h 1274407"/>
                <a:gd name="connsiteX3" fmla="*/ 1653856 w 1653856"/>
                <a:gd name="connsiteY3" fmla="*/ 790577 h 1274407"/>
                <a:gd name="connsiteX4" fmla="*/ 1653856 w 1653856"/>
                <a:gd name="connsiteY4" fmla="*/ 1274407 h 1274407"/>
                <a:gd name="connsiteX5" fmla="*/ 306 w 1653856"/>
                <a:gd name="connsiteY5" fmla="*/ 1274407 h 1274407"/>
                <a:gd name="connsiteX6" fmla="*/ 306 w 1653856"/>
                <a:gd name="connsiteY6" fmla="*/ 9525 h 12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3856" h="1274407">
                  <a:moveTo>
                    <a:pt x="306" y="9525"/>
                  </a:moveTo>
                  <a:lnTo>
                    <a:pt x="1278806" y="0"/>
                  </a:lnTo>
                  <a:cubicBezTo>
                    <a:pt x="1277748" y="263526"/>
                    <a:pt x="1276689" y="527051"/>
                    <a:pt x="1275631" y="790577"/>
                  </a:cubicBezTo>
                  <a:lnTo>
                    <a:pt x="1653856" y="790577"/>
                  </a:lnTo>
                  <a:lnTo>
                    <a:pt x="1653856" y="1274407"/>
                  </a:lnTo>
                  <a:lnTo>
                    <a:pt x="306" y="1274407"/>
                  </a:lnTo>
                  <a:cubicBezTo>
                    <a:pt x="-752" y="853838"/>
                    <a:pt x="1364" y="430094"/>
                    <a:pt x="306" y="9525"/>
                  </a:cubicBezTo>
                  <a:close/>
                </a:path>
              </a:pathLst>
            </a:cu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42" name="L-Shape 241"/>
            <p:cNvSpPr/>
            <p:nvPr/>
          </p:nvSpPr>
          <p:spPr bwMode="auto">
            <a:xfrm>
              <a:off x="4576589" y="4410465"/>
              <a:ext cx="1289716" cy="1262500"/>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43" name="Picture 2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46462" y="3070352"/>
              <a:ext cx="318626" cy="581959"/>
            </a:xfrm>
            <a:prstGeom prst="rect">
              <a:avLst/>
            </a:prstGeom>
            <a:noFill/>
          </p:spPr>
        </p:pic>
        <p:sp>
          <p:nvSpPr>
            <p:cNvPr id="244" name="L-Shape 243"/>
            <p:cNvSpPr/>
            <p:nvPr/>
          </p:nvSpPr>
          <p:spPr bwMode="auto">
            <a:xfrm rot="5400000" flipH="1">
              <a:off x="2972172" y="4306949"/>
              <a:ext cx="1383039" cy="1348992"/>
            </a:xfrm>
            <a:custGeom>
              <a:avLst/>
              <a:gdLst>
                <a:gd name="connsiteX0" fmla="*/ 0 w 1320896"/>
                <a:gd name="connsiteY0" fmla="*/ 0 h 1344229"/>
                <a:gd name="connsiteX1" fmla="*/ 1200615 w 1320896"/>
                <a:gd name="connsiteY1" fmla="*/ 0 h 1344229"/>
                <a:gd name="connsiteX2" fmla="*/ 1200615 w 1320896"/>
                <a:gd name="connsiteY2" fmla="*/ 836424 h 1344229"/>
                <a:gd name="connsiteX3" fmla="*/ 1320896 w 1320896"/>
                <a:gd name="connsiteY3" fmla="*/ 836424 h 1344229"/>
                <a:gd name="connsiteX4" fmla="*/ 1320896 w 1320896"/>
                <a:gd name="connsiteY4" fmla="*/ 1344229 h 1344229"/>
                <a:gd name="connsiteX5" fmla="*/ 0 w 1320896"/>
                <a:gd name="connsiteY5" fmla="*/ 1344229 h 1344229"/>
                <a:gd name="connsiteX6" fmla="*/ 0 w 1320896"/>
                <a:gd name="connsiteY6" fmla="*/ 0 h 1344229"/>
                <a:gd name="connsiteX0" fmla="*/ 0 w 1382809"/>
                <a:gd name="connsiteY0" fmla="*/ 0 h 1344229"/>
                <a:gd name="connsiteX1" fmla="*/ 1200615 w 1382809"/>
                <a:gd name="connsiteY1" fmla="*/ 0 h 1344229"/>
                <a:gd name="connsiteX2" fmla="*/ 1200615 w 1382809"/>
                <a:gd name="connsiteY2" fmla="*/ 836424 h 1344229"/>
                <a:gd name="connsiteX3" fmla="*/ 1320896 w 1382809"/>
                <a:gd name="connsiteY3" fmla="*/ 836424 h 1344229"/>
                <a:gd name="connsiteX4" fmla="*/ 1382809 w 1382809"/>
                <a:gd name="connsiteY4" fmla="*/ 1344229 h 1344229"/>
                <a:gd name="connsiteX5" fmla="*/ 0 w 1382809"/>
                <a:gd name="connsiteY5" fmla="*/ 1344229 h 1344229"/>
                <a:gd name="connsiteX6" fmla="*/ 0 w 1382809"/>
                <a:gd name="connsiteY6" fmla="*/ 0 h 1344229"/>
                <a:gd name="connsiteX0" fmla="*/ 0 w 1382809"/>
                <a:gd name="connsiteY0" fmla="*/ 0 h 1344229"/>
                <a:gd name="connsiteX1" fmla="*/ 1200615 w 1382809"/>
                <a:gd name="connsiteY1" fmla="*/ 0 h 1344229"/>
                <a:gd name="connsiteX2" fmla="*/ 1200615 w 1382809"/>
                <a:gd name="connsiteY2" fmla="*/ 836424 h 1344229"/>
                <a:gd name="connsiteX3" fmla="*/ 1373284 w 1382809"/>
                <a:gd name="connsiteY3" fmla="*/ 836424 h 1344229"/>
                <a:gd name="connsiteX4" fmla="*/ 1382809 w 1382809"/>
                <a:gd name="connsiteY4" fmla="*/ 1344229 h 1344229"/>
                <a:gd name="connsiteX5" fmla="*/ 0 w 1382809"/>
                <a:gd name="connsiteY5" fmla="*/ 1344229 h 1344229"/>
                <a:gd name="connsiteX6" fmla="*/ 0 w 1382809"/>
                <a:gd name="connsiteY6" fmla="*/ 0 h 1344229"/>
                <a:gd name="connsiteX0" fmla="*/ 0 w 1382809"/>
                <a:gd name="connsiteY0" fmla="*/ 0 h 1344229"/>
                <a:gd name="connsiteX1" fmla="*/ 1200615 w 1382809"/>
                <a:gd name="connsiteY1" fmla="*/ 0 h 1344229"/>
                <a:gd name="connsiteX2" fmla="*/ 1200615 w 1382809"/>
                <a:gd name="connsiteY2" fmla="*/ 836424 h 1344229"/>
                <a:gd name="connsiteX3" fmla="*/ 1380428 w 1382809"/>
                <a:gd name="connsiteY3" fmla="*/ 836424 h 1344229"/>
                <a:gd name="connsiteX4" fmla="*/ 1382809 w 1382809"/>
                <a:gd name="connsiteY4" fmla="*/ 1344229 h 1344229"/>
                <a:gd name="connsiteX5" fmla="*/ 0 w 1382809"/>
                <a:gd name="connsiteY5" fmla="*/ 1344229 h 1344229"/>
                <a:gd name="connsiteX6" fmla="*/ 0 w 1382809"/>
                <a:gd name="connsiteY6" fmla="*/ 0 h 1344229"/>
                <a:gd name="connsiteX0" fmla="*/ 0 w 1382809"/>
                <a:gd name="connsiteY0" fmla="*/ 0 h 1344229"/>
                <a:gd name="connsiteX1" fmla="*/ 1200615 w 1382809"/>
                <a:gd name="connsiteY1" fmla="*/ 0 h 1344229"/>
                <a:gd name="connsiteX2" fmla="*/ 1219665 w 1382809"/>
                <a:gd name="connsiteY2" fmla="*/ 834043 h 1344229"/>
                <a:gd name="connsiteX3" fmla="*/ 1380428 w 1382809"/>
                <a:gd name="connsiteY3" fmla="*/ 836424 h 1344229"/>
                <a:gd name="connsiteX4" fmla="*/ 1382809 w 1382809"/>
                <a:gd name="connsiteY4" fmla="*/ 1344229 h 1344229"/>
                <a:gd name="connsiteX5" fmla="*/ 0 w 1382809"/>
                <a:gd name="connsiteY5" fmla="*/ 1344229 h 1344229"/>
                <a:gd name="connsiteX6" fmla="*/ 0 w 1382809"/>
                <a:gd name="connsiteY6" fmla="*/ 0 h 1344229"/>
                <a:gd name="connsiteX0" fmla="*/ 0 w 1382809"/>
                <a:gd name="connsiteY0" fmla="*/ 2381 h 1346610"/>
                <a:gd name="connsiteX1" fmla="*/ 1226808 w 1382809"/>
                <a:gd name="connsiteY1" fmla="*/ 0 h 1346610"/>
                <a:gd name="connsiteX2" fmla="*/ 1219665 w 1382809"/>
                <a:gd name="connsiteY2" fmla="*/ 836424 h 1346610"/>
                <a:gd name="connsiteX3" fmla="*/ 1380428 w 1382809"/>
                <a:gd name="connsiteY3" fmla="*/ 838805 h 1346610"/>
                <a:gd name="connsiteX4" fmla="*/ 1382809 w 1382809"/>
                <a:gd name="connsiteY4" fmla="*/ 1346610 h 1346610"/>
                <a:gd name="connsiteX5" fmla="*/ 0 w 1382809"/>
                <a:gd name="connsiteY5" fmla="*/ 1346610 h 1346610"/>
                <a:gd name="connsiteX6" fmla="*/ 0 w 1382809"/>
                <a:gd name="connsiteY6" fmla="*/ 2381 h 1346610"/>
                <a:gd name="connsiteX0" fmla="*/ 0 w 1382809"/>
                <a:gd name="connsiteY0" fmla="*/ 4763 h 1348992"/>
                <a:gd name="connsiteX1" fmla="*/ 1222045 w 1382809"/>
                <a:gd name="connsiteY1" fmla="*/ 0 h 1348992"/>
                <a:gd name="connsiteX2" fmla="*/ 1219665 w 1382809"/>
                <a:gd name="connsiteY2" fmla="*/ 838806 h 1348992"/>
                <a:gd name="connsiteX3" fmla="*/ 1380428 w 1382809"/>
                <a:gd name="connsiteY3" fmla="*/ 841187 h 1348992"/>
                <a:gd name="connsiteX4" fmla="*/ 1382809 w 1382809"/>
                <a:gd name="connsiteY4" fmla="*/ 1348992 h 1348992"/>
                <a:gd name="connsiteX5" fmla="*/ 0 w 1382809"/>
                <a:gd name="connsiteY5" fmla="*/ 1348992 h 1348992"/>
                <a:gd name="connsiteX6" fmla="*/ 0 w 1382809"/>
                <a:gd name="connsiteY6" fmla="*/ 4763 h 1348992"/>
                <a:gd name="connsiteX0" fmla="*/ 0 w 1383039"/>
                <a:gd name="connsiteY0" fmla="*/ 4763 h 1348992"/>
                <a:gd name="connsiteX1" fmla="*/ 1222045 w 1383039"/>
                <a:gd name="connsiteY1" fmla="*/ 0 h 1348992"/>
                <a:gd name="connsiteX2" fmla="*/ 1219665 w 1383039"/>
                <a:gd name="connsiteY2" fmla="*/ 838806 h 1348992"/>
                <a:gd name="connsiteX3" fmla="*/ 1382810 w 1383039"/>
                <a:gd name="connsiteY3" fmla="*/ 843568 h 1348992"/>
                <a:gd name="connsiteX4" fmla="*/ 1382809 w 1383039"/>
                <a:gd name="connsiteY4" fmla="*/ 1348992 h 1348992"/>
                <a:gd name="connsiteX5" fmla="*/ 0 w 1383039"/>
                <a:gd name="connsiteY5" fmla="*/ 1348992 h 1348992"/>
                <a:gd name="connsiteX6" fmla="*/ 0 w 1383039"/>
                <a:gd name="connsiteY6" fmla="*/ 4763 h 134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039" h="1348992">
                  <a:moveTo>
                    <a:pt x="0" y="4763"/>
                  </a:moveTo>
                  <a:lnTo>
                    <a:pt x="1222045" y="0"/>
                  </a:lnTo>
                  <a:cubicBezTo>
                    <a:pt x="1221252" y="279602"/>
                    <a:pt x="1220458" y="559204"/>
                    <a:pt x="1219665" y="838806"/>
                  </a:cubicBezTo>
                  <a:lnTo>
                    <a:pt x="1382810" y="843568"/>
                  </a:lnTo>
                  <a:cubicBezTo>
                    <a:pt x="1383604" y="1012836"/>
                    <a:pt x="1382015" y="1179724"/>
                    <a:pt x="1382809" y="1348992"/>
                  </a:cubicBezTo>
                  <a:lnTo>
                    <a:pt x="0" y="1348992"/>
                  </a:lnTo>
                  <a:lnTo>
                    <a:pt x="0" y="4763"/>
                  </a:lnTo>
                  <a:close/>
                </a:path>
              </a:pathLst>
            </a:cu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46" name="L-Shape 245"/>
            <p:cNvSpPr/>
            <p:nvPr/>
          </p:nvSpPr>
          <p:spPr bwMode="auto">
            <a:xfrm rot="5400000" flipV="1">
              <a:off x="2967023" y="2874957"/>
              <a:ext cx="1368624" cy="13641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48" name="Picture 7" descr="C:\Users\Jonahs\Dropbox\Projects SCOTT\MEET Windows Azure\source\Background\tile-icon-identity.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15066" y="4637552"/>
              <a:ext cx="561871" cy="561871"/>
            </a:xfrm>
            <a:prstGeom prst="rect">
              <a:avLst/>
            </a:prstGeom>
            <a:noFill/>
            <a:ln>
              <a:noFill/>
            </a:ln>
            <a:extLst/>
          </p:spPr>
        </p:pic>
        <p:sp>
          <p:nvSpPr>
            <p:cNvPr id="249" name="Freeform 80"/>
            <p:cNvSpPr>
              <a:spLocks noEditPoints="1"/>
            </p:cNvSpPr>
            <p:nvPr/>
          </p:nvSpPr>
          <p:spPr bwMode="black">
            <a:xfrm>
              <a:off x="6467677" y="3104033"/>
              <a:ext cx="448237" cy="53196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409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0072C6">
                        <a:lumMod val="5000"/>
                        <a:lumOff val="95000"/>
                      </a:srgbClr>
                    </a:gs>
                    <a:gs pos="100000">
                      <a:srgbClr val="FFFFFF"/>
                    </a:gs>
                  </a:gsLst>
                  <a:lin ang="5400000" scaled="1"/>
                </a:gradFill>
                <a:effectLst/>
                <a:uLnTx/>
                <a:uFillTx/>
              </a:endParaRPr>
            </a:p>
          </p:txBody>
        </p:sp>
        <p:pic>
          <p:nvPicPr>
            <p:cNvPr id="250" name="Picture 2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3728" y="4707275"/>
              <a:ext cx="570039" cy="449367"/>
            </a:xfrm>
            <a:prstGeom prst="rect">
              <a:avLst/>
            </a:prstGeom>
          </p:spPr>
        </p:pic>
        <p:pic>
          <p:nvPicPr>
            <p:cNvPr id="251" name="Picture 2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53773" y="3178538"/>
              <a:ext cx="487060" cy="439408"/>
            </a:xfrm>
            <a:prstGeom prst="rect">
              <a:avLst/>
            </a:prstGeom>
          </p:spPr>
        </p:pic>
        <p:pic>
          <p:nvPicPr>
            <p:cNvPr id="252" name="Picture 2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12121" y="4693038"/>
              <a:ext cx="472556" cy="472556"/>
            </a:xfrm>
            <a:prstGeom prst="rect">
              <a:avLst/>
            </a:prstGeom>
          </p:spPr>
        </p:pic>
      </p:grpSp>
    </p:spTree>
    <p:extLst>
      <p:ext uri="{BB962C8B-B14F-4D97-AF65-F5344CB8AC3E}">
        <p14:creationId xmlns:p14="http://schemas.microsoft.com/office/powerpoint/2010/main" val="4026273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75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2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2295e2e7-0eeb-498e-8716-217bb2ee6ee3"/>
    <ds:schemaRef ds:uri="http://purl.org/dc/terms/"/>
    <ds:schemaRef ds:uri="http://purl.org/dc/dcmitype/"/>
    <ds:schemaRef ds:uri="http://schemas.microsoft.com/office/infopath/2007/PartnerControls"/>
    <ds:schemaRef ds:uri="8b529f77-48ab-4581-b468-93f09345b8aa"/>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14359</TotalTime>
  <Words>3401</Words>
  <Application>Microsoft Office PowerPoint</Application>
  <PresentationFormat>Custom</PresentationFormat>
  <Paragraphs>466</Paragraphs>
  <Slides>23</Slides>
  <Notes>22</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23</vt:i4>
      </vt:variant>
    </vt:vector>
  </HeadingPairs>
  <TitlesOfParts>
    <vt:vector size="37" baseType="lpstr">
      <vt:lpstr>Arial</vt:lpstr>
      <vt:lpstr>Calibri</vt:lpstr>
      <vt:lpstr>Segoe UI</vt:lpstr>
      <vt:lpstr>Segoe UI (Body)</vt:lpstr>
      <vt:lpstr>Segoe UI Black</vt:lpstr>
      <vt:lpstr>Segoe UI Light</vt:lpstr>
      <vt:lpstr>Segoe UI Semilight</vt:lpstr>
      <vt:lpstr>Wingdings</vt:lpstr>
      <vt:lpstr>MSVID_Product_Brand_template_16-9_WHITE_Cyan-accent</vt:lpstr>
      <vt:lpstr>CLOUD template</vt:lpstr>
      <vt:lpstr>Win8_PPT_Template</vt:lpstr>
      <vt:lpstr>1_Win8_PPT_Template</vt:lpstr>
      <vt:lpstr>2_Win8_PPT_Template</vt:lpstr>
      <vt:lpstr>Bitmap Image</vt:lpstr>
      <vt:lpstr>Enterprise Integration</vt:lpstr>
      <vt:lpstr>PowerPoint Presentation</vt:lpstr>
      <vt:lpstr>PowerPoint Presentation</vt:lpstr>
      <vt:lpstr>Agenda</vt:lpstr>
      <vt:lpstr>PowerPoint Presentation</vt:lpstr>
      <vt:lpstr>PowerPoint Presentation</vt:lpstr>
      <vt:lpstr>Evolving Integration Needs</vt:lpstr>
      <vt:lpstr>Cloud brings new challenges</vt:lpstr>
      <vt:lpstr>Cloud brings new challenges</vt:lpstr>
      <vt:lpstr>PowerPoint Presentation</vt:lpstr>
      <vt:lpstr>PowerPoint Presentation</vt:lpstr>
      <vt:lpstr>What is BizTalk Server?</vt:lpstr>
      <vt:lpstr>What is BizTalk Server?</vt:lpstr>
      <vt:lpstr>BizTalk Server Capabilities</vt:lpstr>
      <vt:lpstr>BizTalk Server Integration Scenario</vt:lpstr>
      <vt:lpstr>BizTalk Server Logical Architecture</vt:lpstr>
      <vt:lpstr>PowerPoint Presentation</vt:lpstr>
      <vt:lpstr>PowerPoint Presentation</vt:lpstr>
      <vt:lpstr>EAI – Incident Management Scenario</vt:lpstr>
      <vt:lpstr>PowerPoint Presentation</vt:lpstr>
      <vt:lpstr>EDI Service Order Processing Scenario</vt:lpstr>
      <vt:lpstr>Microsoft Azure BizTalk Services</vt:lpstr>
      <vt:lpstr>PowerPoint Presentation</vt:lpstr>
    </vt:vector>
  </TitlesOfParts>
  <Manager>Ron Sasaki</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253</cp:revision>
  <cp:lastPrinted>2013-09-23T14:52:40Z</cp:lastPrinted>
  <dcterms:created xsi:type="dcterms:W3CDTF">2012-12-05T12:04:08Z</dcterms:created>
  <dcterms:modified xsi:type="dcterms:W3CDTF">2014-10-20T21:34:08Z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